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0"/>
  </p:notesMasterIdLst>
  <p:handoutMasterIdLst>
    <p:handoutMasterId r:id="rId11"/>
  </p:handoutMasterIdLst>
  <p:sldIdLst>
    <p:sldId id="2145707952" r:id="rId5"/>
    <p:sldId id="2145707951" r:id="rId6"/>
    <p:sldId id="2145707950" r:id="rId7"/>
    <p:sldId id="2145707946" r:id="rId8"/>
    <p:sldId id="2145707953" r:id="rId9"/>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553F85"/>
    <a:srgbClr val="E05D3C"/>
    <a:srgbClr val="15B2C8"/>
    <a:srgbClr val="7EBD57"/>
    <a:srgbClr val="ED5C2B"/>
    <a:srgbClr val="2CB9D9"/>
    <a:srgbClr val="8EC246"/>
    <a:srgbClr val="132237"/>
    <a:srgbClr val="EF7A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Temastil 1 – uthevin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02"/>
    <p:restoredTop sz="94932"/>
  </p:normalViewPr>
  <p:slideViewPr>
    <p:cSldViewPr snapToGrid="0">
      <p:cViewPr>
        <p:scale>
          <a:sx n="100" d="100"/>
          <a:sy n="100" d="100"/>
        </p:scale>
        <p:origin x="656" y="60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3989AFB6-D783-4E7D-8C45-2E021A09221C}"/>
              </a:ext>
            </a:extLst>
          </p:cNvPr>
          <p:cNvSpPr>
            <a:spLocks noGrp="1"/>
          </p:cNvSpPr>
          <p:nvPr>
            <p:ph type="hdr" sz="quarter"/>
          </p:nvPr>
        </p:nvSpPr>
        <p:spPr>
          <a:xfrm>
            <a:off x="0" y="0"/>
            <a:ext cx="2971800" cy="312821"/>
          </a:xfrm>
          <a:prstGeom prst="rect">
            <a:avLst/>
          </a:prstGeom>
        </p:spPr>
        <p:txBody>
          <a:bodyPr vert="horz" lIns="91440" tIns="45720" rIns="91440" bIns="45720" rtlCol="0"/>
          <a:lstStyle>
            <a:lvl1pPr algn="l">
              <a:defRPr sz="1200"/>
            </a:lvl1pPr>
          </a:lstStyle>
          <a:p>
            <a:endParaRPr lang="nb-NO"/>
          </a:p>
        </p:txBody>
      </p:sp>
      <p:sp>
        <p:nvSpPr>
          <p:cNvPr id="3" name="Plassholder for dato 2">
            <a:extLst>
              <a:ext uri="{FF2B5EF4-FFF2-40B4-BE49-F238E27FC236}">
                <a16:creationId xmlns:a16="http://schemas.microsoft.com/office/drawing/2014/main" id="{88C3A2F2-3F8F-41C7-B2B1-EFC5F6900588}"/>
              </a:ext>
            </a:extLst>
          </p:cNvPr>
          <p:cNvSpPr>
            <a:spLocks noGrp="1"/>
          </p:cNvSpPr>
          <p:nvPr>
            <p:ph type="dt" sz="quarter" idx="1"/>
          </p:nvPr>
        </p:nvSpPr>
        <p:spPr>
          <a:xfrm>
            <a:off x="3884613" y="0"/>
            <a:ext cx="2971800" cy="312821"/>
          </a:xfrm>
          <a:prstGeom prst="rect">
            <a:avLst/>
          </a:prstGeom>
        </p:spPr>
        <p:txBody>
          <a:bodyPr vert="horz" lIns="91440" tIns="45720" rIns="91440" bIns="45720" rtlCol="0"/>
          <a:lstStyle>
            <a:lvl1pPr algn="r">
              <a:defRPr sz="1200"/>
            </a:lvl1pPr>
          </a:lstStyle>
          <a:p>
            <a:fld id="{0F0A9AC7-DEBF-47FA-98CC-50CD2FF2A14A}" type="datetimeFigureOut">
              <a:rPr lang="nb-NO" smtClean="0"/>
              <a:t>27.12.2024</a:t>
            </a:fld>
            <a:endParaRPr lang="nb-NO"/>
          </a:p>
        </p:txBody>
      </p:sp>
      <p:sp>
        <p:nvSpPr>
          <p:cNvPr id="4" name="Plassholder for bunntekst 3">
            <a:extLst>
              <a:ext uri="{FF2B5EF4-FFF2-40B4-BE49-F238E27FC236}">
                <a16:creationId xmlns:a16="http://schemas.microsoft.com/office/drawing/2014/main" id="{0E1916FF-BF56-4F99-AAC5-2E223395B7AF}"/>
              </a:ext>
            </a:extLst>
          </p:cNvPr>
          <p:cNvSpPr>
            <a:spLocks noGrp="1"/>
          </p:cNvSpPr>
          <p:nvPr>
            <p:ph type="ftr" sz="quarter" idx="2"/>
          </p:nvPr>
        </p:nvSpPr>
        <p:spPr>
          <a:xfrm>
            <a:off x="0" y="8831179"/>
            <a:ext cx="2971800" cy="312821"/>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a:extLst>
              <a:ext uri="{FF2B5EF4-FFF2-40B4-BE49-F238E27FC236}">
                <a16:creationId xmlns:a16="http://schemas.microsoft.com/office/drawing/2014/main" id="{C398C78F-EF21-4DE7-BA73-0AC153233C8B}"/>
              </a:ext>
            </a:extLst>
          </p:cNvPr>
          <p:cNvSpPr>
            <a:spLocks noGrp="1"/>
          </p:cNvSpPr>
          <p:nvPr>
            <p:ph type="sldNum" sz="quarter" idx="3"/>
          </p:nvPr>
        </p:nvSpPr>
        <p:spPr>
          <a:xfrm>
            <a:off x="3884613" y="8746958"/>
            <a:ext cx="2971800" cy="397042"/>
          </a:xfrm>
          <a:prstGeom prst="rect">
            <a:avLst/>
          </a:prstGeom>
        </p:spPr>
        <p:txBody>
          <a:bodyPr vert="horz" lIns="91440" tIns="45720" rIns="91440" bIns="45720" rtlCol="0" anchor="b"/>
          <a:lstStyle>
            <a:lvl1pPr algn="r">
              <a:defRPr sz="1200"/>
            </a:lvl1pPr>
          </a:lstStyle>
          <a:p>
            <a:fld id="{F8C438E8-6F17-4702-A7E0-744FBCE865D0}" type="slidenum">
              <a:rPr lang="nb-NO" smtClean="0"/>
              <a:t>‹#›</a:t>
            </a:fld>
            <a:endParaRPr lang="nb-NO"/>
          </a:p>
        </p:txBody>
      </p:sp>
    </p:spTree>
    <p:extLst>
      <p:ext uri="{BB962C8B-B14F-4D97-AF65-F5344CB8AC3E}">
        <p14:creationId xmlns:p14="http://schemas.microsoft.com/office/powerpoint/2010/main" val="4433590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9CB7F7-7D8A-456C-A831-5CD51581BFFB}" type="datetimeFigureOut">
              <a:rPr lang="nb-NO" smtClean="0"/>
              <a:t>27.12.2024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C47663-0020-4ED5-A97B-CE33B970AC95}" type="slidenum">
              <a:rPr lang="nb-NO" smtClean="0"/>
              <a:t>‹#›</a:t>
            </a:fld>
            <a:endParaRPr lang="nb-NO"/>
          </a:p>
        </p:txBody>
      </p:sp>
    </p:spTree>
    <p:extLst>
      <p:ext uri="{BB962C8B-B14F-4D97-AF65-F5344CB8AC3E}">
        <p14:creationId xmlns:p14="http://schemas.microsoft.com/office/powerpoint/2010/main" val="1741221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B9C47663-0020-4ED5-A97B-CE33B970AC95}" type="slidenum">
              <a:rPr lang="nb-NO" smtClean="0"/>
              <a:t>4</a:t>
            </a:fld>
            <a:endParaRPr lang="nb-NO"/>
          </a:p>
        </p:txBody>
      </p:sp>
    </p:spTree>
    <p:extLst>
      <p:ext uri="{BB962C8B-B14F-4D97-AF65-F5344CB8AC3E}">
        <p14:creationId xmlns:p14="http://schemas.microsoft.com/office/powerpoint/2010/main" val="10911769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reserve="1">
  <p:cSld name="Title and Content Mint">
    <p:bg>
      <p:bgPr>
        <a:solidFill>
          <a:schemeClr val="accent5"/>
        </a:solidFill>
        <a:effectLst/>
      </p:bgPr>
    </p:bg>
    <p:spTree>
      <p:nvGrpSpPr>
        <p:cNvPr id="1" name=""/>
        <p:cNvGrpSpPr/>
        <p:nvPr/>
      </p:nvGrpSpPr>
      <p:grpSpPr>
        <a:xfrm>
          <a:off x="0" y="0"/>
          <a:ext cx="0" cy="0"/>
          <a:chOff x="0" y="0"/>
          <a:chExt cx="0" cy="0"/>
        </a:xfrm>
      </p:grpSpPr>
      <p:sp>
        <p:nvSpPr>
          <p:cNvPr id="42" name="Title Text"/>
          <p:cNvSpPr txBox="1">
            <a:spLocks noGrp="1"/>
          </p:cNvSpPr>
          <p:nvPr>
            <p:ph type="title" hasCustomPrompt="1"/>
          </p:nvPr>
        </p:nvSpPr>
        <p:spPr>
          <a:xfrm>
            <a:off x="633677" y="671674"/>
            <a:ext cx="10923735" cy="635044"/>
          </a:xfrm>
          <a:prstGeom prst="rect">
            <a:avLst/>
          </a:prstGeom>
        </p:spPr>
        <p:txBody>
          <a:bodyPr/>
          <a:lstStyle>
            <a:lvl1pPr>
              <a:defRPr>
                <a:solidFill>
                  <a:schemeClr val="bg2">
                    <a:lumMod val="50000"/>
                  </a:schemeClr>
                </a:solidFill>
              </a:defRPr>
            </a:lvl1pPr>
          </a:lstStyle>
          <a:p>
            <a:r>
              <a:t>Title Text</a:t>
            </a:r>
          </a:p>
        </p:txBody>
      </p:sp>
      <p:sp>
        <p:nvSpPr>
          <p:cNvPr id="43" name="Body Level One…"/>
          <p:cNvSpPr txBox="1">
            <a:spLocks noGrp="1"/>
          </p:cNvSpPr>
          <p:nvPr>
            <p:ph type="body" idx="1" hasCustomPrompt="1"/>
          </p:nvPr>
        </p:nvSpPr>
        <p:spPr>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1470255784"/>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omt">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4636416"/>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Title Text"/>
          <p:cNvSpPr txBox="1">
            <a:spLocks noGrp="1"/>
          </p:cNvSpPr>
          <p:nvPr>
            <p:ph type="title"/>
          </p:nvPr>
        </p:nvSpPr>
        <p:spPr>
          <a:xfrm>
            <a:off x="368134" y="66831"/>
            <a:ext cx="11530939" cy="6350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r>
              <a:rPr lang="nb-NO" dirty="0"/>
              <a:t>TITLE TEXT</a:t>
            </a:r>
          </a:p>
        </p:txBody>
      </p:sp>
      <p:sp>
        <p:nvSpPr>
          <p:cNvPr id="4" name="Body Level One…"/>
          <p:cNvSpPr txBox="1">
            <a:spLocks noGrp="1"/>
          </p:cNvSpPr>
          <p:nvPr>
            <p:ph type="body" idx="1"/>
          </p:nvPr>
        </p:nvSpPr>
        <p:spPr>
          <a:xfrm>
            <a:off x="368135" y="1151906"/>
            <a:ext cx="11530940" cy="54238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4247733694"/>
      </p:ext>
    </p:extLst>
  </p:cSld>
  <p:clrMap bg1="lt1" tx1="dk1" bg2="lt2" tx2="dk2" accent1="accent1" accent2="accent2" accent3="accent3" accent4="accent4" accent5="accent5" accent6="accent6" hlink="hlink" folHlink="folHlink"/>
  <p:sldLayoutIdLst>
    <p:sldLayoutId id="2147483666" r:id="rId1"/>
    <p:sldLayoutId id="2147483685" r:id="rId2"/>
  </p:sldLayoutIdLst>
  <p:transition spd="med"/>
  <p:hf sldNum="0" hdr="0" dt="0"/>
  <p:txStyles>
    <p:titleStyle>
      <a:lvl1pPr marL="0" marR="0" indent="0" algn="ctr" defTabSz="841247" rtl="0" eaLnBrk="1" latinLnBrk="0" hangingPunct="1">
        <a:lnSpc>
          <a:spcPts val="4200"/>
        </a:lnSpc>
        <a:spcBef>
          <a:spcPts val="0"/>
        </a:spcBef>
        <a:spcAft>
          <a:spcPts val="0"/>
        </a:spcAft>
        <a:buClrTx/>
        <a:buSzTx/>
        <a:buFontTx/>
        <a:buNone/>
        <a:tabLst/>
        <a:defRPr sz="3200" b="1" i="0" u="none" strike="noStrike" cap="none" spc="0" baseline="0">
          <a:solidFill>
            <a:schemeClr val="tx1"/>
          </a:solidFill>
          <a:uFillTx/>
          <a:latin typeface="Corbel" panose="020B0503020204020204" pitchFamily="34" charset="0"/>
          <a:ea typeface="Corbel" panose="020B0503020204020204" pitchFamily="34" charset="0"/>
          <a:cs typeface="Calibri" panose="020F0502020204030204" pitchFamily="34" charset="0"/>
          <a:sym typeface="Poppins Bold"/>
        </a:defRPr>
      </a:lvl1pPr>
      <a:lvl2pPr marL="487680" marR="0" indent="-487680" algn="l" defTabSz="841247" rtl="0" eaLnBrk="1" latinLnBrk="0" hangingPunct="1">
        <a:lnSpc>
          <a:spcPts val="4200"/>
        </a:lnSpc>
        <a:spcBef>
          <a:spcPts val="0"/>
        </a:spcBef>
        <a:spcAft>
          <a:spcPts val="0"/>
        </a:spcAft>
        <a:buClrTx/>
        <a:buSzPct val="100000"/>
        <a:buFontTx/>
        <a:buChar char="•"/>
        <a:tabLst/>
        <a:defRPr sz="3200" b="0" i="0" u="none" strike="noStrike" cap="none" spc="0" baseline="0">
          <a:solidFill>
            <a:srgbClr val="333030"/>
          </a:solidFill>
          <a:uFillTx/>
          <a:latin typeface="Poppins Bold"/>
          <a:ea typeface="Poppins Bold"/>
          <a:cs typeface="Poppins Bold"/>
          <a:sym typeface="Poppins Bold"/>
        </a:defRPr>
      </a:lvl2pPr>
      <a:lvl3pPr marL="487680" marR="0" indent="-487680" algn="l" defTabSz="841247" rtl="0" eaLnBrk="1" latinLnBrk="0" hangingPunct="1">
        <a:lnSpc>
          <a:spcPts val="4200"/>
        </a:lnSpc>
        <a:spcBef>
          <a:spcPts val="0"/>
        </a:spcBef>
        <a:spcAft>
          <a:spcPts val="0"/>
        </a:spcAft>
        <a:buClrTx/>
        <a:buSzPct val="100000"/>
        <a:buFontTx/>
        <a:buChar char="•"/>
        <a:tabLst/>
        <a:defRPr sz="3200" b="0" i="0" u="none" strike="noStrike" cap="none" spc="0" baseline="0">
          <a:solidFill>
            <a:srgbClr val="333030"/>
          </a:solidFill>
          <a:uFillTx/>
          <a:latin typeface="Poppins Bold"/>
          <a:ea typeface="Poppins Bold"/>
          <a:cs typeface="Poppins Bold"/>
          <a:sym typeface="Poppins Bold"/>
        </a:defRPr>
      </a:lvl3pPr>
      <a:lvl4pPr marL="487680" marR="0" indent="-487680" algn="l" defTabSz="841247" rtl="0" eaLnBrk="1" latinLnBrk="0" hangingPunct="1">
        <a:lnSpc>
          <a:spcPts val="4200"/>
        </a:lnSpc>
        <a:spcBef>
          <a:spcPts val="0"/>
        </a:spcBef>
        <a:spcAft>
          <a:spcPts val="0"/>
        </a:spcAft>
        <a:buClrTx/>
        <a:buSzPct val="100000"/>
        <a:buFontTx/>
        <a:buChar char="•"/>
        <a:tabLst/>
        <a:defRPr sz="3200" b="0" i="0" u="none" strike="noStrike" cap="none" spc="0" baseline="0">
          <a:solidFill>
            <a:srgbClr val="333030"/>
          </a:solidFill>
          <a:uFillTx/>
          <a:latin typeface="Poppins Bold"/>
          <a:ea typeface="Poppins Bold"/>
          <a:cs typeface="Poppins Bold"/>
          <a:sym typeface="Poppins Bold"/>
        </a:defRPr>
      </a:lvl4pPr>
      <a:lvl5pPr marL="487680" marR="0" indent="-487680" algn="l" defTabSz="841247" rtl="0" eaLnBrk="1" latinLnBrk="0" hangingPunct="1">
        <a:lnSpc>
          <a:spcPts val="4200"/>
        </a:lnSpc>
        <a:spcBef>
          <a:spcPts val="0"/>
        </a:spcBef>
        <a:spcAft>
          <a:spcPts val="0"/>
        </a:spcAft>
        <a:buClrTx/>
        <a:buSzPct val="100000"/>
        <a:buFontTx/>
        <a:buChar char="•"/>
        <a:tabLst/>
        <a:defRPr sz="3200" b="0" i="0" u="none" strike="noStrike" cap="none" spc="0" baseline="0">
          <a:solidFill>
            <a:srgbClr val="333030"/>
          </a:solidFill>
          <a:uFillTx/>
          <a:latin typeface="Poppins Bold"/>
          <a:ea typeface="Poppins Bold"/>
          <a:cs typeface="Poppins Bold"/>
          <a:sym typeface="Poppins Bold"/>
        </a:defRPr>
      </a:lvl5pPr>
      <a:lvl6pPr marL="406400" marR="0" indent="-406400" algn="l" defTabSz="841247" rtl="0" eaLnBrk="1" latinLnBrk="0" hangingPunct="1">
        <a:lnSpc>
          <a:spcPts val="4200"/>
        </a:lnSpc>
        <a:spcBef>
          <a:spcPts val="0"/>
        </a:spcBef>
        <a:spcAft>
          <a:spcPts val="0"/>
        </a:spcAft>
        <a:buClrTx/>
        <a:buSzPct val="100000"/>
        <a:buFontTx/>
        <a:buChar char="•"/>
        <a:tabLst/>
        <a:defRPr sz="3200" b="0" i="0" u="none" strike="noStrike" cap="none" spc="0" baseline="0">
          <a:solidFill>
            <a:srgbClr val="333030"/>
          </a:solidFill>
          <a:uFillTx/>
          <a:latin typeface="Poppins Bold"/>
          <a:ea typeface="Poppins Bold"/>
          <a:cs typeface="Poppins Bold"/>
          <a:sym typeface="Poppins Bold"/>
        </a:defRPr>
      </a:lvl6pPr>
      <a:lvl7pPr marL="406400" marR="0" indent="-406400" algn="l" defTabSz="841247" rtl="0" eaLnBrk="1" latinLnBrk="0" hangingPunct="1">
        <a:lnSpc>
          <a:spcPts val="4200"/>
        </a:lnSpc>
        <a:spcBef>
          <a:spcPts val="0"/>
        </a:spcBef>
        <a:spcAft>
          <a:spcPts val="0"/>
        </a:spcAft>
        <a:buClrTx/>
        <a:buSzPct val="100000"/>
        <a:buFontTx/>
        <a:buChar char="•"/>
        <a:tabLst/>
        <a:defRPr sz="3200" b="0" i="0" u="none" strike="noStrike" cap="none" spc="0" baseline="0">
          <a:solidFill>
            <a:srgbClr val="333030"/>
          </a:solidFill>
          <a:uFillTx/>
          <a:latin typeface="Poppins Bold"/>
          <a:ea typeface="Poppins Bold"/>
          <a:cs typeface="Poppins Bold"/>
          <a:sym typeface="Poppins Bold"/>
        </a:defRPr>
      </a:lvl7pPr>
      <a:lvl8pPr marL="406400" marR="0" indent="-406400" algn="l" defTabSz="841247" rtl="0" eaLnBrk="1" latinLnBrk="0" hangingPunct="1">
        <a:lnSpc>
          <a:spcPts val="4200"/>
        </a:lnSpc>
        <a:spcBef>
          <a:spcPts val="0"/>
        </a:spcBef>
        <a:spcAft>
          <a:spcPts val="0"/>
        </a:spcAft>
        <a:buClrTx/>
        <a:buSzPct val="100000"/>
        <a:buFontTx/>
        <a:buChar char="•"/>
        <a:tabLst/>
        <a:defRPr sz="3200" b="0" i="0" u="none" strike="noStrike" cap="none" spc="0" baseline="0">
          <a:solidFill>
            <a:srgbClr val="333030"/>
          </a:solidFill>
          <a:uFillTx/>
          <a:latin typeface="Poppins Bold"/>
          <a:ea typeface="Poppins Bold"/>
          <a:cs typeface="Poppins Bold"/>
          <a:sym typeface="Poppins Bold"/>
        </a:defRPr>
      </a:lvl8pPr>
      <a:lvl9pPr marL="406400" marR="0" indent="-406400" algn="l" defTabSz="841247" rtl="0" eaLnBrk="1" latinLnBrk="0" hangingPunct="1">
        <a:lnSpc>
          <a:spcPts val="4200"/>
        </a:lnSpc>
        <a:spcBef>
          <a:spcPts val="0"/>
        </a:spcBef>
        <a:spcAft>
          <a:spcPts val="0"/>
        </a:spcAft>
        <a:buClrTx/>
        <a:buSzPct val="100000"/>
        <a:buFontTx/>
        <a:buChar char="•"/>
        <a:tabLst/>
        <a:defRPr sz="3200" b="0" i="0" u="none" strike="noStrike" cap="none" spc="0" baseline="0">
          <a:solidFill>
            <a:srgbClr val="333030"/>
          </a:solidFill>
          <a:uFillTx/>
          <a:latin typeface="Poppins Bold"/>
          <a:ea typeface="Poppins Bold"/>
          <a:cs typeface="Poppins Bold"/>
          <a:sym typeface="Poppins Bold"/>
        </a:defRPr>
      </a:lvl9pPr>
    </p:titleStyle>
    <p:bodyStyle>
      <a:lvl1pPr marL="228600" marR="0" indent="-228600" algn="l" defTabSz="914400" rtl="0" eaLnBrk="1" latinLnBrk="0" hangingPunct="1">
        <a:lnSpc>
          <a:spcPts val="2000"/>
        </a:lnSpc>
        <a:spcBef>
          <a:spcPts val="1500"/>
        </a:spcBef>
        <a:spcAft>
          <a:spcPts val="0"/>
        </a:spcAft>
        <a:buClr>
          <a:schemeClr val="accent1"/>
        </a:buClr>
        <a:buSzPct val="100000"/>
        <a:buFont typeface="Work Sans"/>
        <a:buChar char="•"/>
        <a:tabLst/>
        <a:defRPr sz="1600" b="0" i="0" u="none" strike="noStrike" cap="none" spc="0" baseline="0">
          <a:solidFill>
            <a:schemeClr val="tx1"/>
          </a:solidFill>
          <a:uFillTx/>
          <a:latin typeface="Corbel" panose="020B0503020204020204" pitchFamily="34" charset="0"/>
          <a:ea typeface="+mn-ea"/>
          <a:cs typeface="Calibri" panose="020F0502020204030204" pitchFamily="34" charset="0"/>
          <a:sym typeface="Work Sans"/>
        </a:defRPr>
      </a:lvl1pPr>
      <a:lvl2pPr marL="685800" marR="0" indent="-228600" algn="l" defTabSz="914400" rtl="0" eaLnBrk="1" latinLnBrk="0" hangingPunct="1">
        <a:lnSpc>
          <a:spcPts val="2000"/>
        </a:lnSpc>
        <a:spcBef>
          <a:spcPts val="1500"/>
        </a:spcBef>
        <a:spcAft>
          <a:spcPts val="0"/>
        </a:spcAft>
        <a:buClr>
          <a:schemeClr val="accent1"/>
        </a:buClr>
        <a:buSzPct val="100000"/>
        <a:buFont typeface="Work Sans"/>
        <a:buChar char="•"/>
        <a:tabLst/>
        <a:defRPr sz="1600" b="0" i="0" u="none" strike="noStrike" cap="none" spc="0" baseline="0">
          <a:solidFill>
            <a:schemeClr val="tx1"/>
          </a:solidFill>
          <a:uFillTx/>
          <a:latin typeface="Corbel" panose="020B0503020204020204" pitchFamily="34" charset="0"/>
          <a:ea typeface="+mn-ea"/>
          <a:cs typeface="Calibri" panose="020F0502020204030204" pitchFamily="34" charset="0"/>
          <a:sym typeface="Work Sans"/>
        </a:defRPr>
      </a:lvl2pPr>
      <a:lvl3pPr marL="1143000" marR="0" indent="-228600" algn="l" defTabSz="914400" rtl="0" eaLnBrk="1" latinLnBrk="0" hangingPunct="1">
        <a:lnSpc>
          <a:spcPts val="2000"/>
        </a:lnSpc>
        <a:spcBef>
          <a:spcPts val="1500"/>
        </a:spcBef>
        <a:spcAft>
          <a:spcPts val="0"/>
        </a:spcAft>
        <a:buClr>
          <a:schemeClr val="accent1"/>
        </a:buClr>
        <a:buSzPct val="100000"/>
        <a:buFont typeface="Work Sans"/>
        <a:buChar char="•"/>
        <a:tabLst/>
        <a:defRPr sz="1600" b="0" i="0" u="none" strike="noStrike" cap="none" spc="0" baseline="0">
          <a:solidFill>
            <a:schemeClr val="tx1"/>
          </a:solidFill>
          <a:uFillTx/>
          <a:latin typeface="Corbel" panose="020B0503020204020204" pitchFamily="34" charset="0"/>
          <a:ea typeface="+mn-ea"/>
          <a:cs typeface="Calibri" panose="020F0502020204030204" pitchFamily="34" charset="0"/>
          <a:sym typeface="Work Sans"/>
        </a:defRPr>
      </a:lvl3pPr>
      <a:lvl4pPr marL="1600200" marR="0" indent="-228600" algn="l" defTabSz="914400" rtl="0" eaLnBrk="1" latinLnBrk="0" hangingPunct="1">
        <a:lnSpc>
          <a:spcPts val="2000"/>
        </a:lnSpc>
        <a:spcBef>
          <a:spcPts val="1500"/>
        </a:spcBef>
        <a:spcAft>
          <a:spcPts val="0"/>
        </a:spcAft>
        <a:buClr>
          <a:schemeClr val="accent1"/>
        </a:buClr>
        <a:buSzPct val="100000"/>
        <a:buFont typeface="Work Sans"/>
        <a:buChar char="•"/>
        <a:tabLst/>
        <a:defRPr sz="1600" b="0" i="0" u="none" strike="noStrike" cap="none" spc="0" baseline="0">
          <a:solidFill>
            <a:schemeClr val="tx1"/>
          </a:solidFill>
          <a:uFillTx/>
          <a:latin typeface="Corbel" panose="020B0503020204020204" pitchFamily="34" charset="0"/>
          <a:ea typeface="+mn-ea"/>
          <a:cs typeface="Calibri" panose="020F0502020204030204" pitchFamily="34" charset="0"/>
          <a:sym typeface="Work Sans"/>
        </a:defRPr>
      </a:lvl4pPr>
      <a:lvl5pPr marL="2057400" marR="0" indent="-228600" algn="l" defTabSz="914400" rtl="0" eaLnBrk="1" latinLnBrk="0" hangingPunct="1">
        <a:lnSpc>
          <a:spcPts val="2000"/>
        </a:lnSpc>
        <a:spcBef>
          <a:spcPts val="1500"/>
        </a:spcBef>
        <a:spcAft>
          <a:spcPts val="0"/>
        </a:spcAft>
        <a:buClr>
          <a:schemeClr val="accent1"/>
        </a:buClr>
        <a:buSzPct val="100000"/>
        <a:buFont typeface="Work Sans"/>
        <a:buChar char="•"/>
        <a:tabLst/>
        <a:defRPr sz="1600" b="0" i="0" u="none" strike="noStrike" cap="none" spc="0" baseline="0">
          <a:solidFill>
            <a:schemeClr val="tx1"/>
          </a:solidFill>
          <a:uFillTx/>
          <a:latin typeface="Corbel" panose="020B0503020204020204" pitchFamily="34" charset="0"/>
          <a:ea typeface="+mn-ea"/>
          <a:cs typeface="Calibri" panose="020F0502020204030204" pitchFamily="34" charset="0"/>
          <a:sym typeface="Work Sans"/>
        </a:defRPr>
      </a:lvl5pPr>
      <a:lvl6pPr marL="2476500" marR="0" indent="-190500" algn="l" defTabSz="914400" rtl="0" eaLnBrk="1" latinLnBrk="0" hangingPunct="1">
        <a:lnSpc>
          <a:spcPts val="2000"/>
        </a:lnSpc>
        <a:spcBef>
          <a:spcPts val="1500"/>
        </a:spcBef>
        <a:spcAft>
          <a:spcPts val="0"/>
        </a:spcAft>
        <a:buClr>
          <a:schemeClr val="accent1"/>
        </a:buClr>
        <a:buSzPct val="100000"/>
        <a:buFont typeface="Work Sans"/>
        <a:buChar char="•"/>
        <a:tabLst/>
        <a:defRPr sz="1500" b="0" i="0" u="none" strike="noStrike" cap="none" spc="0" baseline="0">
          <a:solidFill>
            <a:schemeClr val="accent4">
              <a:lumOff val="-2000"/>
            </a:schemeClr>
          </a:solidFill>
          <a:uFillTx/>
          <a:latin typeface="+mn-lt"/>
          <a:ea typeface="+mn-ea"/>
          <a:cs typeface="+mn-cs"/>
          <a:sym typeface="Work Sans"/>
        </a:defRPr>
      </a:lvl6pPr>
      <a:lvl7pPr marL="2933700" marR="0" indent="-190500" algn="l" defTabSz="914400" rtl="0" eaLnBrk="1" latinLnBrk="0" hangingPunct="1">
        <a:lnSpc>
          <a:spcPts val="2000"/>
        </a:lnSpc>
        <a:spcBef>
          <a:spcPts val="1500"/>
        </a:spcBef>
        <a:spcAft>
          <a:spcPts val="0"/>
        </a:spcAft>
        <a:buClr>
          <a:schemeClr val="accent1"/>
        </a:buClr>
        <a:buSzPct val="100000"/>
        <a:buFont typeface="Work Sans"/>
        <a:buChar char="•"/>
        <a:tabLst/>
        <a:defRPr sz="1500" b="0" i="0" u="none" strike="noStrike" cap="none" spc="0" baseline="0">
          <a:solidFill>
            <a:schemeClr val="accent4">
              <a:lumOff val="-2000"/>
            </a:schemeClr>
          </a:solidFill>
          <a:uFillTx/>
          <a:latin typeface="+mn-lt"/>
          <a:ea typeface="+mn-ea"/>
          <a:cs typeface="+mn-cs"/>
          <a:sym typeface="Work Sans"/>
        </a:defRPr>
      </a:lvl7pPr>
      <a:lvl8pPr marL="3390900" marR="0" indent="-190500" algn="l" defTabSz="914400" rtl="0" eaLnBrk="1" latinLnBrk="0" hangingPunct="1">
        <a:lnSpc>
          <a:spcPts val="2000"/>
        </a:lnSpc>
        <a:spcBef>
          <a:spcPts val="1500"/>
        </a:spcBef>
        <a:spcAft>
          <a:spcPts val="0"/>
        </a:spcAft>
        <a:buClr>
          <a:schemeClr val="accent1"/>
        </a:buClr>
        <a:buSzPct val="100000"/>
        <a:buFont typeface="Work Sans"/>
        <a:buChar char="•"/>
        <a:tabLst/>
        <a:defRPr sz="1500" b="0" i="0" u="none" strike="noStrike" cap="none" spc="0" baseline="0">
          <a:solidFill>
            <a:schemeClr val="accent4">
              <a:lumOff val="-2000"/>
            </a:schemeClr>
          </a:solidFill>
          <a:uFillTx/>
          <a:latin typeface="+mn-lt"/>
          <a:ea typeface="+mn-ea"/>
          <a:cs typeface="+mn-cs"/>
          <a:sym typeface="Work Sans"/>
        </a:defRPr>
      </a:lvl8pPr>
      <a:lvl9pPr marL="3848100" marR="0" indent="-190500" algn="l" defTabSz="914400" rtl="0" eaLnBrk="1" latinLnBrk="0" hangingPunct="1">
        <a:lnSpc>
          <a:spcPts val="2000"/>
        </a:lnSpc>
        <a:spcBef>
          <a:spcPts val="1500"/>
        </a:spcBef>
        <a:spcAft>
          <a:spcPts val="0"/>
        </a:spcAft>
        <a:buClr>
          <a:schemeClr val="accent1"/>
        </a:buClr>
        <a:buSzPct val="100000"/>
        <a:buFont typeface="Work Sans"/>
        <a:buChar char="•"/>
        <a:tabLst/>
        <a:defRPr sz="1500" b="0" i="0" u="none" strike="noStrike" cap="none" spc="0" baseline="0">
          <a:solidFill>
            <a:schemeClr val="accent4">
              <a:lumOff val="-2000"/>
            </a:schemeClr>
          </a:solidFill>
          <a:uFillTx/>
          <a:latin typeface="+mn-lt"/>
          <a:ea typeface="+mn-ea"/>
          <a:cs typeface="+mn-cs"/>
          <a:sym typeface="Work Sans"/>
        </a:defRPr>
      </a:lvl9pPr>
    </p:bodyStyle>
    <p:otherStyle>
      <a:lvl1pPr marL="0" marR="0" indent="0" algn="ctr" defTabSz="914400" rtl="0" eaLnBrk="1" latinLnBrk="0" hangingPunct="1">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Work Sans"/>
        </a:defRPr>
      </a:lvl1pPr>
      <a:lvl2pPr marL="213358" marR="0" indent="-213358" algn="ctr" defTabSz="914400" rtl="0" eaLnBrk="1" latinLnBrk="0" hangingPunct="1">
        <a:lnSpc>
          <a:spcPct val="100000"/>
        </a:lnSpc>
        <a:spcBef>
          <a:spcPts val="0"/>
        </a:spcBef>
        <a:spcAft>
          <a:spcPts val="0"/>
        </a:spcAft>
        <a:buClrTx/>
        <a:buSzPct val="100000"/>
        <a:buFontTx/>
        <a:buChar char="•"/>
        <a:tabLst/>
        <a:defRPr sz="1400" b="0" i="0" u="none" strike="noStrike" cap="none" spc="0" baseline="0">
          <a:solidFill>
            <a:schemeClr val="tx1"/>
          </a:solidFill>
          <a:uFillTx/>
          <a:latin typeface="+mn-lt"/>
          <a:ea typeface="+mn-ea"/>
          <a:cs typeface="+mn-cs"/>
          <a:sym typeface="Work Sans"/>
        </a:defRPr>
      </a:lvl2pPr>
      <a:lvl3pPr marL="213358" marR="0" indent="-213358" algn="ctr" defTabSz="914400" rtl="0" eaLnBrk="1" latinLnBrk="0" hangingPunct="1">
        <a:lnSpc>
          <a:spcPct val="100000"/>
        </a:lnSpc>
        <a:spcBef>
          <a:spcPts val="0"/>
        </a:spcBef>
        <a:spcAft>
          <a:spcPts val="0"/>
        </a:spcAft>
        <a:buClrTx/>
        <a:buSzPct val="100000"/>
        <a:buFontTx/>
        <a:buChar char="•"/>
        <a:tabLst/>
        <a:defRPr sz="1400" b="0" i="0" u="none" strike="noStrike" cap="none" spc="0" baseline="0">
          <a:solidFill>
            <a:schemeClr val="tx1"/>
          </a:solidFill>
          <a:uFillTx/>
          <a:latin typeface="+mn-lt"/>
          <a:ea typeface="+mn-ea"/>
          <a:cs typeface="+mn-cs"/>
          <a:sym typeface="Work Sans"/>
        </a:defRPr>
      </a:lvl3pPr>
      <a:lvl4pPr marL="213358" marR="0" indent="-213358" algn="ctr" defTabSz="914400" rtl="0" eaLnBrk="1" latinLnBrk="0" hangingPunct="1">
        <a:lnSpc>
          <a:spcPct val="100000"/>
        </a:lnSpc>
        <a:spcBef>
          <a:spcPts val="0"/>
        </a:spcBef>
        <a:spcAft>
          <a:spcPts val="0"/>
        </a:spcAft>
        <a:buClrTx/>
        <a:buSzPct val="100000"/>
        <a:buFontTx/>
        <a:buChar char="•"/>
        <a:tabLst/>
        <a:defRPr sz="1400" b="0" i="0" u="none" strike="noStrike" cap="none" spc="0" baseline="0">
          <a:solidFill>
            <a:schemeClr val="tx1"/>
          </a:solidFill>
          <a:uFillTx/>
          <a:latin typeface="+mn-lt"/>
          <a:ea typeface="+mn-ea"/>
          <a:cs typeface="+mn-cs"/>
          <a:sym typeface="Work Sans"/>
        </a:defRPr>
      </a:lvl4pPr>
      <a:lvl5pPr marL="213358" marR="0" indent="-213358" algn="ctr" defTabSz="914400" rtl="0" eaLnBrk="1" latinLnBrk="0" hangingPunct="1">
        <a:lnSpc>
          <a:spcPct val="100000"/>
        </a:lnSpc>
        <a:spcBef>
          <a:spcPts val="0"/>
        </a:spcBef>
        <a:spcAft>
          <a:spcPts val="0"/>
        </a:spcAft>
        <a:buClrTx/>
        <a:buSzPct val="100000"/>
        <a:buFontTx/>
        <a:buChar char="•"/>
        <a:tabLst/>
        <a:defRPr sz="1400" b="0" i="0" u="none" strike="noStrike" cap="none" spc="0" baseline="0">
          <a:solidFill>
            <a:schemeClr val="tx1"/>
          </a:solidFill>
          <a:uFillTx/>
          <a:latin typeface="+mn-lt"/>
          <a:ea typeface="+mn-ea"/>
          <a:cs typeface="+mn-cs"/>
          <a:sym typeface="Work Sans"/>
        </a:defRPr>
      </a:lvl5pPr>
      <a:lvl6pPr marL="177800" marR="0" indent="-177800" algn="ctr" defTabSz="914400" rtl="0" eaLnBrk="1" latinLnBrk="0" hangingPunct="1">
        <a:lnSpc>
          <a:spcPct val="100000"/>
        </a:lnSpc>
        <a:spcBef>
          <a:spcPts val="0"/>
        </a:spcBef>
        <a:spcAft>
          <a:spcPts val="0"/>
        </a:spcAft>
        <a:buClrTx/>
        <a:buSzPct val="100000"/>
        <a:buFontTx/>
        <a:buChar char="•"/>
        <a:tabLst/>
        <a:defRPr sz="1400" b="0" i="0" u="none" strike="noStrike" cap="none" spc="0" baseline="0">
          <a:solidFill>
            <a:schemeClr val="tx1"/>
          </a:solidFill>
          <a:uFillTx/>
          <a:latin typeface="+mn-lt"/>
          <a:ea typeface="+mn-ea"/>
          <a:cs typeface="+mn-cs"/>
          <a:sym typeface="Work Sans"/>
        </a:defRPr>
      </a:lvl6pPr>
      <a:lvl7pPr marL="177800" marR="0" indent="-177800" algn="ctr" defTabSz="914400" rtl="0" eaLnBrk="1" latinLnBrk="0" hangingPunct="1">
        <a:lnSpc>
          <a:spcPct val="100000"/>
        </a:lnSpc>
        <a:spcBef>
          <a:spcPts val="0"/>
        </a:spcBef>
        <a:spcAft>
          <a:spcPts val="0"/>
        </a:spcAft>
        <a:buClrTx/>
        <a:buSzPct val="100000"/>
        <a:buFontTx/>
        <a:buChar char="•"/>
        <a:tabLst/>
        <a:defRPr sz="1400" b="0" i="0" u="none" strike="noStrike" cap="none" spc="0" baseline="0">
          <a:solidFill>
            <a:schemeClr val="tx1"/>
          </a:solidFill>
          <a:uFillTx/>
          <a:latin typeface="+mn-lt"/>
          <a:ea typeface="+mn-ea"/>
          <a:cs typeface="+mn-cs"/>
          <a:sym typeface="Work Sans"/>
        </a:defRPr>
      </a:lvl7pPr>
      <a:lvl8pPr marL="177800" marR="0" indent="-177800" algn="ctr" defTabSz="914400" rtl="0" eaLnBrk="1" latinLnBrk="0" hangingPunct="1">
        <a:lnSpc>
          <a:spcPct val="100000"/>
        </a:lnSpc>
        <a:spcBef>
          <a:spcPts val="0"/>
        </a:spcBef>
        <a:spcAft>
          <a:spcPts val="0"/>
        </a:spcAft>
        <a:buClrTx/>
        <a:buSzPct val="100000"/>
        <a:buFontTx/>
        <a:buChar char="•"/>
        <a:tabLst/>
        <a:defRPr sz="1400" b="0" i="0" u="none" strike="noStrike" cap="none" spc="0" baseline="0">
          <a:solidFill>
            <a:schemeClr val="tx1"/>
          </a:solidFill>
          <a:uFillTx/>
          <a:latin typeface="+mn-lt"/>
          <a:ea typeface="+mn-ea"/>
          <a:cs typeface="+mn-cs"/>
          <a:sym typeface="Work Sans"/>
        </a:defRPr>
      </a:lvl8pPr>
      <a:lvl9pPr marL="177800" marR="0" indent="-177800" algn="ctr" defTabSz="914400" rtl="0" eaLnBrk="1" latinLnBrk="0" hangingPunct="1">
        <a:lnSpc>
          <a:spcPct val="100000"/>
        </a:lnSpc>
        <a:spcBef>
          <a:spcPts val="0"/>
        </a:spcBef>
        <a:spcAft>
          <a:spcPts val="0"/>
        </a:spcAft>
        <a:buClrTx/>
        <a:buSzPct val="100000"/>
        <a:buFontTx/>
        <a:buChar char="•"/>
        <a:tabLst/>
        <a:defRPr sz="1400" b="0" i="0" u="none" strike="noStrike" cap="none" spc="0" baseline="0">
          <a:solidFill>
            <a:schemeClr val="tx1"/>
          </a:solidFill>
          <a:uFillTx/>
          <a:latin typeface="+mn-lt"/>
          <a:ea typeface="+mn-ea"/>
          <a:cs typeface="+mn-cs"/>
          <a:sym typeface="Work San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descr="Et bilde som inneholder tekst, skjermbilde, programvare, Parallell&#10;&#10;Automatisk generert beskrivelse">
            <a:extLst>
              <a:ext uri="{FF2B5EF4-FFF2-40B4-BE49-F238E27FC236}">
                <a16:creationId xmlns:a16="http://schemas.microsoft.com/office/drawing/2014/main" id="{77C79CEB-448E-D577-4DB1-344A5B5B95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8413" y="1240155"/>
            <a:ext cx="8960004" cy="5054600"/>
          </a:xfrm>
          <a:prstGeom prst="rect">
            <a:avLst/>
          </a:prstGeom>
        </p:spPr>
      </p:pic>
      <p:pic>
        <p:nvPicPr>
          <p:cNvPr id="3" name="Bilde 2" descr="Et bilde som inneholder tekst, skjermbilde, sirkel, grafisk design&#10;&#10;Automatisk generert beskrivelse">
            <a:extLst>
              <a:ext uri="{FF2B5EF4-FFF2-40B4-BE49-F238E27FC236}">
                <a16:creationId xmlns:a16="http://schemas.microsoft.com/office/drawing/2014/main" id="{6E4A5C95-D694-5F10-FAC6-1F2392D630D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17050" t="12093" r="17416" b="40931"/>
          <a:stretch/>
        </p:blipFill>
        <p:spPr>
          <a:xfrm>
            <a:off x="220717" y="5837273"/>
            <a:ext cx="864194" cy="875755"/>
          </a:xfrm>
          <a:prstGeom prst="rect">
            <a:avLst/>
          </a:prstGeom>
        </p:spPr>
      </p:pic>
      <p:sp>
        <p:nvSpPr>
          <p:cNvPr id="4" name="Tekstboks 2">
            <a:extLst>
              <a:ext uri="{FF2B5EF4-FFF2-40B4-BE49-F238E27FC236}">
                <a16:creationId xmlns:a16="http://schemas.microsoft.com/office/drawing/2014/main" id="{19F7F144-F30C-880A-EA73-4AB95F5DF86C}"/>
              </a:ext>
            </a:extLst>
          </p:cNvPr>
          <p:cNvSpPr txBox="1"/>
          <p:nvPr/>
        </p:nvSpPr>
        <p:spPr>
          <a:xfrm>
            <a:off x="1084911" y="6146800"/>
            <a:ext cx="1269365" cy="295910"/>
          </a:xfrm>
          <a:prstGeom prst="rect">
            <a:avLst/>
          </a:prstGeom>
          <a:solidFill>
            <a:srgbClr val="FFFFFF"/>
          </a:solid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nb-NO" sz="800" dirty="0">
                <a:solidFill>
                  <a:srgbClr val="553F85"/>
                </a:solidFill>
                <a:effectLst/>
                <a:latin typeface="Bierstadt" panose="020B0004020202020204" pitchFamily="34" charset="0"/>
                <a:ea typeface="Calibri" panose="020F0502020204030204" pitchFamily="34" charset="0"/>
                <a:cs typeface="Times New Roman" panose="02020603050405020304" pitchFamily="18" charset="0"/>
              </a:rPr>
              <a:t>Prosjektveilederen.no</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kstSylinder 4">
            <a:extLst>
              <a:ext uri="{FF2B5EF4-FFF2-40B4-BE49-F238E27FC236}">
                <a16:creationId xmlns:a16="http://schemas.microsoft.com/office/drawing/2014/main" id="{1F77BFE7-7BA5-6BDE-290C-58EECDC66D3C}"/>
              </a:ext>
            </a:extLst>
          </p:cNvPr>
          <p:cNvSpPr txBox="1"/>
          <p:nvPr/>
        </p:nvSpPr>
        <p:spPr>
          <a:xfrm>
            <a:off x="220717" y="825500"/>
            <a:ext cx="2357383" cy="17235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nb-NO" sz="1400" b="1" i="0" u="none" strike="noStrike" cap="none" spc="0" normalizeH="0" baseline="0" dirty="0">
                <a:ln>
                  <a:noFill/>
                </a:ln>
                <a:solidFill>
                  <a:schemeClr val="accent2">
                    <a:lumOff val="-2549"/>
                  </a:schemeClr>
                </a:solidFill>
                <a:effectLst/>
                <a:uFillTx/>
                <a:latin typeface="Corbel" panose="020B0503020204020204" pitchFamily="34" charset="0"/>
                <a:sym typeface="Work Sans"/>
              </a:rPr>
              <a:t>Prosjektkanvas - </a:t>
            </a:r>
            <a:r>
              <a:rPr lang="nb-NO" sz="1400" dirty="0">
                <a:solidFill>
                  <a:schemeClr val="accent2">
                    <a:lumOff val="-2549"/>
                  </a:schemeClr>
                </a:solidFill>
                <a:latin typeface="Corbel" panose="020B0503020204020204" pitchFamily="34" charset="0"/>
                <a:sym typeface="Work Sans"/>
              </a:rPr>
              <a:t>Mal for bruk</a:t>
            </a:r>
          </a:p>
          <a:p>
            <a:pPr marL="0" marR="0" indent="0" algn="ctr" defTabSz="914400" rtl="0" fontAlgn="auto" latinLnBrk="0" hangingPunct="0">
              <a:lnSpc>
                <a:spcPct val="100000"/>
              </a:lnSpc>
              <a:spcBef>
                <a:spcPts val="0"/>
              </a:spcBef>
              <a:spcAft>
                <a:spcPts val="0"/>
              </a:spcAft>
              <a:buClrTx/>
              <a:buSzTx/>
              <a:buFontTx/>
              <a:buNone/>
              <a:tabLst/>
            </a:pPr>
            <a:endParaRPr lang="nb-NO" sz="1400" dirty="0">
              <a:solidFill>
                <a:schemeClr val="accent2">
                  <a:lumOff val="-2549"/>
                </a:schemeClr>
              </a:solidFill>
              <a:latin typeface="Corbel" panose="020B0503020204020204" pitchFamily="34" charset="0"/>
              <a:sym typeface="Work Sans"/>
            </a:endParaRPr>
          </a:p>
          <a:p>
            <a:pPr marL="285750" marR="0" indent="-285750"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nb-NO" sz="1400" b="0" i="0" u="none" strike="noStrike" cap="none" spc="0" normalizeH="0" baseline="0" dirty="0">
                <a:ln>
                  <a:noFill/>
                </a:ln>
                <a:solidFill>
                  <a:schemeClr val="accent2">
                    <a:lumOff val="-2549"/>
                  </a:schemeClr>
                </a:solidFill>
                <a:effectLst/>
                <a:uFillTx/>
                <a:latin typeface="Corbel" panose="020B0503020204020204" pitchFamily="34" charset="0"/>
                <a:sym typeface="Work Sans"/>
              </a:rPr>
              <a:t>Hensik</a:t>
            </a:r>
            <a:r>
              <a:rPr lang="nb-NO" sz="1400" dirty="0">
                <a:solidFill>
                  <a:schemeClr val="accent2">
                    <a:lumOff val="-2549"/>
                  </a:schemeClr>
                </a:solidFill>
                <a:latin typeface="Corbel" panose="020B0503020204020204" pitchFamily="34" charset="0"/>
                <a:sym typeface="Work Sans"/>
              </a:rPr>
              <a:t>t og bruk </a:t>
            </a:r>
          </a:p>
          <a:p>
            <a:pPr marL="285750" marR="0" indent="-285750" defTabSz="914400" rtl="0" fontAlgn="auto" latinLnBrk="0" hangingPunct="0">
              <a:lnSpc>
                <a:spcPct val="100000"/>
              </a:lnSpc>
              <a:spcBef>
                <a:spcPts val="0"/>
              </a:spcBef>
              <a:spcAft>
                <a:spcPts val="0"/>
              </a:spcAft>
              <a:buClrTx/>
              <a:buSzTx/>
              <a:buFont typeface="Arial" panose="020B0604020202020204" pitchFamily="34" charset="0"/>
              <a:buChar char="•"/>
              <a:tabLst/>
            </a:pPr>
            <a:r>
              <a:rPr lang="nb-NO" sz="1400" dirty="0">
                <a:solidFill>
                  <a:schemeClr val="accent2">
                    <a:lumOff val="-2549"/>
                  </a:schemeClr>
                </a:solidFill>
                <a:latin typeface="Corbel" panose="020B0503020204020204" pitchFamily="34" charset="0"/>
                <a:sym typeface="Work Sans"/>
              </a:rPr>
              <a:t>Forklaring av felter</a:t>
            </a:r>
          </a:p>
          <a:p>
            <a:pPr marL="285750" marR="0" indent="-285750" defTabSz="914400" rtl="0" fontAlgn="auto" latinLnBrk="0" hangingPunct="0">
              <a:lnSpc>
                <a:spcPct val="100000"/>
              </a:lnSpc>
              <a:spcBef>
                <a:spcPts val="0"/>
              </a:spcBef>
              <a:spcAft>
                <a:spcPts val="0"/>
              </a:spcAft>
              <a:buClrTx/>
              <a:buSzTx/>
              <a:buFont typeface="Arial" panose="020B0604020202020204" pitchFamily="34" charset="0"/>
              <a:buChar char="•"/>
              <a:tabLst/>
            </a:pPr>
            <a:r>
              <a:rPr lang="nb-NO" sz="1400" dirty="0">
                <a:solidFill>
                  <a:schemeClr val="accent2">
                    <a:lumOff val="-2549"/>
                  </a:schemeClr>
                </a:solidFill>
                <a:latin typeface="Corbel" panose="020B0503020204020204" pitchFamily="34" charset="0"/>
                <a:sym typeface="Work Sans"/>
              </a:rPr>
              <a:t>Figur/kanvas for bruk </a:t>
            </a:r>
            <a:r>
              <a:rPr lang="nb-NO" sz="1200" dirty="0">
                <a:solidFill>
                  <a:schemeClr val="accent2">
                    <a:lumOff val="-2549"/>
                  </a:schemeClr>
                </a:solidFill>
                <a:latin typeface="Corbel" panose="020B0503020204020204" pitchFamily="34" charset="0"/>
                <a:sym typeface="Work Sans"/>
              </a:rPr>
              <a:t>(dobbeltklikk på hvert enkelt felt for direkte innskriving/aktiv bruk)</a:t>
            </a:r>
            <a:endParaRPr kumimoji="0" lang="nb-NO" sz="1400" b="0" i="0" u="none" strike="noStrike" cap="none" spc="0" normalizeH="0" baseline="0" dirty="0">
              <a:ln>
                <a:noFill/>
              </a:ln>
              <a:solidFill>
                <a:schemeClr val="accent2">
                  <a:lumOff val="-2549"/>
                </a:schemeClr>
              </a:solidFill>
              <a:effectLst/>
              <a:uFillTx/>
              <a:latin typeface="Corbel" panose="020B0503020204020204" pitchFamily="34" charset="0"/>
              <a:sym typeface="Work Sans"/>
            </a:endParaRPr>
          </a:p>
        </p:txBody>
      </p:sp>
    </p:spTree>
    <p:extLst>
      <p:ext uri="{BB962C8B-B14F-4D97-AF65-F5344CB8AC3E}">
        <p14:creationId xmlns:p14="http://schemas.microsoft.com/office/powerpoint/2010/main" val="3441152373"/>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53F85">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DAD39A1C-37BA-6723-F8AC-AC593E5E36BE}"/>
              </a:ext>
            </a:extLst>
          </p:cNvPr>
          <p:cNvSpPr>
            <a:spLocks noGrp="1"/>
          </p:cNvSpPr>
          <p:nvPr>
            <p:ph type="title"/>
          </p:nvPr>
        </p:nvSpPr>
        <p:spPr>
          <a:xfrm>
            <a:off x="515071" y="87126"/>
            <a:ext cx="10923735" cy="635044"/>
          </a:xfrm>
        </p:spPr>
        <p:txBody>
          <a:bodyPr/>
          <a:lstStyle/>
          <a:p>
            <a:pPr algn="ctr"/>
            <a:r>
              <a:rPr lang="nb-NO" dirty="0">
                <a:latin typeface="Corbel" panose="020B0503020204020204" pitchFamily="34" charset="0"/>
              </a:rPr>
              <a:t>Prosjektkanvas – Hensikt og bruk</a:t>
            </a:r>
          </a:p>
        </p:txBody>
      </p:sp>
      <p:sp>
        <p:nvSpPr>
          <p:cNvPr id="12" name="Text Placeholder 2">
            <a:extLst>
              <a:ext uri="{FF2B5EF4-FFF2-40B4-BE49-F238E27FC236}">
                <a16:creationId xmlns:a16="http://schemas.microsoft.com/office/drawing/2014/main" id="{E73C41EA-6B6A-4DA1-448B-EC4805BA8DD6}"/>
              </a:ext>
            </a:extLst>
          </p:cNvPr>
          <p:cNvSpPr>
            <a:spLocks noGrp="1"/>
          </p:cNvSpPr>
          <p:nvPr>
            <p:ph type="body" idx="1"/>
          </p:nvPr>
        </p:nvSpPr>
        <p:spPr>
          <a:xfrm>
            <a:off x="6589428" y="722170"/>
            <a:ext cx="5245220" cy="3875331"/>
          </a:xfrm>
        </p:spPr>
        <p:txBody>
          <a:bodyPr>
            <a:normAutofit/>
          </a:bodyPr>
          <a:lstStyle/>
          <a:p>
            <a:pPr marL="0" indent="0" algn="ctr">
              <a:buNone/>
            </a:pPr>
            <a:r>
              <a:rPr lang="nb-NO" sz="1600" b="1" dirty="0">
                <a:latin typeface="Corbel" panose="020B0503020204020204" pitchFamily="34" charset="0"/>
              </a:rPr>
              <a:t>Rekkefølge og farger på elementene</a:t>
            </a:r>
            <a:endParaRPr lang="nb-NO" sz="1600" dirty="0">
              <a:latin typeface="Corbel" panose="020B0503020204020204" pitchFamily="34" charset="0"/>
            </a:endParaRPr>
          </a:p>
          <a:p>
            <a:r>
              <a:rPr lang="nb-NO" sz="1400" dirty="0">
                <a:latin typeface="Corbel" panose="020B0503020204020204" pitchFamily="34" charset="0"/>
              </a:rPr>
              <a:t>Fargene og tallene er ment til å hjelpe litt på strukturen i prosessen. Tallene 1 til 9 er ikke ment til å være en bindende rekkefølge å følge arbeidet med kanvasen. Snarere er det en naturlig prosess for å klargjøre de sentrale momentene først, og litt om avhengigheten mellom de. Samtidig vil en i arbeidet gjerne hoppe litt fram og tilbake.</a:t>
            </a:r>
          </a:p>
          <a:p>
            <a:r>
              <a:rPr lang="nb-NO" sz="1400" dirty="0">
                <a:latin typeface="Corbel" panose="020B0503020204020204" pitchFamily="34" charset="0"/>
              </a:rPr>
              <a:t>Fargene grønn, blå og oransje indikerer at det grønne elementene "</a:t>
            </a:r>
            <a:r>
              <a:rPr lang="nb-NO" sz="1400" i="1" dirty="0">
                <a:solidFill>
                  <a:srgbClr val="7EBD57"/>
                </a:solidFill>
                <a:latin typeface="Corbel" panose="020B0503020204020204" pitchFamily="34" charset="0"/>
              </a:rPr>
              <a:t>Formål</a:t>
            </a:r>
            <a:r>
              <a:rPr lang="nb-NO" sz="1400" dirty="0">
                <a:latin typeface="Corbel" panose="020B0503020204020204" pitchFamily="34" charset="0"/>
              </a:rPr>
              <a:t>" er overordnede forhold, mens de blå "</a:t>
            </a:r>
            <a:r>
              <a:rPr lang="nb-NO" sz="1400" i="1" dirty="0">
                <a:solidFill>
                  <a:srgbClr val="15B2C8"/>
                </a:solidFill>
                <a:latin typeface="Corbel" panose="020B0503020204020204" pitchFamily="34" charset="0"/>
              </a:rPr>
              <a:t>Folk</a:t>
            </a:r>
            <a:r>
              <a:rPr lang="nb-NO" sz="1400" dirty="0">
                <a:latin typeface="Corbel" panose="020B0503020204020204" pitchFamily="34" charset="0"/>
              </a:rPr>
              <a:t>" er knyttet særlig til roller, ansvar og involvering, mens de oransje "</a:t>
            </a:r>
            <a:r>
              <a:rPr lang="nb-NO" sz="1400" i="1" dirty="0">
                <a:solidFill>
                  <a:srgbClr val="E05D3C"/>
                </a:solidFill>
                <a:latin typeface="Corbel" panose="020B0503020204020204" pitchFamily="34" charset="0"/>
              </a:rPr>
              <a:t>Føringer</a:t>
            </a:r>
            <a:r>
              <a:rPr lang="nb-NO" sz="1400" dirty="0">
                <a:latin typeface="Corbel" panose="020B0503020204020204" pitchFamily="34" charset="0"/>
              </a:rPr>
              <a:t>" indikerer sentrale føringer og hensyn.</a:t>
            </a:r>
            <a:endParaRPr lang="en-US" dirty="0">
              <a:latin typeface="Corbel" panose="020B0503020204020204" pitchFamily="34" charset="0"/>
            </a:endParaRPr>
          </a:p>
        </p:txBody>
      </p:sp>
      <p:sp>
        <p:nvSpPr>
          <p:cNvPr id="7" name="Text Placeholder 2">
            <a:extLst>
              <a:ext uri="{FF2B5EF4-FFF2-40B4-BE49-F238E27FC236}">
                <a16:creationId xmlns:a16="http://schemas.microsoft.com/office/drawing/2014/main" id="{833B9AE0-BAEC-DA4A-0564-20FD8AFA3D46}"/>
              </a:ext>
            </a:extLst>
          </p:cNvPr>
          <p:cNvSpPr txBox="1">
            <a:spLocks/>
          </p:cNvSpPr>
          <p:nvPr/>
        </p:nvSpPr>
        <p:spPr>
          <a:xfrm>
            <a:off x="220717" y="722170"/>
            <a:ext cx="6130587" cy="57311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lvl1pPr marL="228600" marR="0" indent="-228600" algn="l" defTabSz="914400" rtl="0" eaLnBrk="1" latinLnBrk="0" hangingPunct="1">
              <a:lnSpc>
                <a:spcPts val="2000"/>
              </a:lnSpc>
              <a:spcBef>
                <a:spcPts val="1500"/>
              </a:spcBef>
              <a:spcAft>
                <a:spcPts val="0"/>
              </a:spcAft>
              <a:buClr>
                <a:schemeClr val="accent1"/>
              </a:buClr>
              <a:buSzPct val="100000"/>
              <a:buFont typeface="Work Sans"/>
              <a:buChar char="•"/>
              <a:tabLst/>
              <a:defRPr sz="1500" b="0" i="0" u="none" strike="noStrike" cap="none" spc="0" baseline="0">
                <a:solidFill>
                  <a:srgbClr val="000000"/>
                </a:solidFill>
                <a:uFillTx/>
                <a:latin typeface="+mn-lt"/>
                <a:ea typeface="+mn-ea"/>
                <a:cs typeface="+mn-cs"/>
                <a:sym typeface="Work Sans"/>
              </a:defRPr>
            </a:lvl1pPr>
            <a:lvl2pPr marL="685800" marR="0" indent="-228600" algn="l" defTabSz="914400" rtl="0" eaLnBrk="1" latinLnBrk="0" hangingPunct="1">
              <a:lnSpc>
                <a:spcPts val="2000"/>
              </a:lnSpc>
              <a:spcBef>
                <a:spcPts val="1500"/>
              </a:spcBef>
              <a:spcAft>
                <a:spcPts val="0"/>
              </a:spcAft>
              <a:buClr>
                <a:schemeClr val="accent1"/>
              </a:buClr>
              <a:buSzPct val="100000"/>
              <a:buFont typeface="Work Sans"/>
              <a:buChar char="•"/>
              <a:tabLst/>
              <a:defRPr sz="1500" b="0" i="0" u="none" strike="noStrike" cap="none" spc="0" baseline="0">
                <a:solidFill>
                  <a:srgbClr val="000000"/>
                </a:solidFill>
                <a:uFillTx/>
                <a:latin typeface="+mn-lt"/>
                <a:ea typeface="+mn-ea"/>
                <a:cs typeface="+mn-cs"/>
                <a:sym typeface="Work Sans"/>
              </a:defRPr>
            </a:lvl2pPr>
            <a:lvl3pPr marL="1143000" marR="0" indent="-228600" algn="l" defTabSz="914400" rtl="0" eaLnBrk="1" latinLnBrk="0" hangingPunct="1">
              <a:lnSpc>
                <a:spcPts val="2000"/>
              </a:lnSpc>
              <a:spcBef>
                <a:spcPts val="1500"/>
              </a:spcBef>
              <a:spcAft>
                <a:spcPts val="0"/>
              </a:spcAft>
              <a:buClr>
                <a:schemeClr val="accent1"/>
              </a:buClr>
              <a:buSzPct val="100000"/>
              <a:buFont typeface="Work Sans"/>
              <a:buChar char="•"/>
              <a:tabLst/>
              <a:defRPr sz="1500" b="0" i="0" u="none" strike="noStrike" cap="none" spc="0" baseline="0">
                <a:solidFill>
                  <a:srgbClr val="000000"/>
                </a:solidFill>
                <a:uFillTx/>
                <a:latin typeface="+mn-lt"/>
                <a:ea typeface="+mn-ea"/>
                <a:cs typeface="+mn-cs"/>
                <a:sym typeface="Work Sans"/>
              </a:defRPr>
            </a:lvl3pPr>
            <a:lvl4pPr marL="1600200" marR="0" indent="-228600" algn="l" defTabSz="914400" rtl="0" eaLnBrk="1" latinLnBrk="0" hangingPunct="1">
              <a:lnSpc>
                <a:spcPts val="2000"/>
              </a:lnSpc>
              <a:spcBef>
                <a:spcPts val="1500"/>
              </a:spcBef>
              <a:spcAft>
                <a:spcPts val="0"/>
              </a:spcAft>
              <a:buClr>
                <a:schemeClr val="accent1"/>
              </a:buClr>
              <a:buSzPct val="100000"/>
              <a:buFont typeface="Work Sans"/>
              <a:buChar char="•"/>
              <a:tabLst/>
              <a:defRPr sz="1500" b="0" i="0" u="none" strike="noStrike" cap="none" spc="0" baseline="0">
                <a:solidFill>
                  <a:srgbClr val="000000"/>
                </a:solidFill>
                <a:uFillTx/>
                <a:latin typeface="+mn-lt"/>
                <a:ea typeface="+mn-ea"/>
                <a:cs typeface="+mn-cs"/>
                <a:sym typeface="Work Sans"/>
              </a:defRPr>
            </a:lvl4pPr>
            <a:lvl5pPr marL="2057400" marR="0" indent="-228600" algn="l" defTabSz="914400" rtl="0" eaLnBrk="1" latinLnBrk="0" hangingPunct="1">
              <a:lnSpc>
                <a:spcPts val="2000"/>
              </a:lnSpc>
              <a:spcBef>
                <a:spcPts val="1500"/>
              </a:spcBef>
              <a:spcAft>
                <a:spcPts val="0"/>
              </a:spcAft>
              <a:buClr>
                <a:schemeClr val="accent1"/>
              </a:buClr>
              <a:buSzPct val="100000"/>
              <a:buFont typeface="Work Sans"/>
              <a:buChar char="•"/>
              <a:tabLst/>
              <a:defRPr sz="1500" b="0" i="0" u="none" strike="noStrike" cap="none" spc="0" baseline="0">
                <a:solidFill>
                  <a:srgbClr val="000000"/>
                </a:solidFill>
                <a:uFillTx/>
                <a:latin typeface="+mn-lt"/>
                <a:ea typeface="+mn-ea"/>
                <a:cs typeface="+mn-cs"/>
                <a:sym typeface="Work Sans"/>
              </a:defRPr>
            </a:lvl5pPr>
            <a:lvl6pPr marL="2476500" marR="0" indent="-190500" algn="l" defTabSz="914400" rtl="0" eaLnBrk="1" latinLnBrk="0" hangingPunct="1">
              <a:lnSpc>
                <a:spcPts val="2000"/>
              </a:lnSpc>
              <a:spcBef>
                <a:spcPts val="1500"/>
              </a:spcBef>
              <a:spcAft>
                <a:spcPts val="0"/>
              </a:spcAft>
              <a:buClr>
                <a:schemeClr val="accent1"/>
              </a:buClr>
              <a:buSzPct val="100000"/>
              <a:buFont typeface="Work Sans"/>
              <a:buChar char="•"/>
              <a:tabLst/>
              <a:defRPr sz="1500" b="0" i="0" u="none" strike="noStrike" cap="none" spc="0" baseline="0">
                <a:solidFill>
                  <a:schemeClr val="accent4">
                    <a:lumOff val="-2000"/>
                  </a:schemeClr>
                </a:solidFill>
                <a:uFillTx/>
                <a:latin typeface="+mn-lt"/>
                <a:ea typeface="+mn-ea"/>
                <a:cs typeface="+mn-cs"/>
                <a:sym typeface="Work Sans"/>
              </a:defRPr>
            </a:lvl6pPr>
            <a:lvl7pPr marL="2933700" marR="0" indent="-190500" algn="l" defTabSz="914400" rtl="0" eaLnBrk="1" latinLnBrk="0" hangingPunct="1">
              <a:lnSpc>
                <a:spcPts val="2000"/>
              </a:lnSpc>
              <a:spcBef>
                <a:spcPts val="1500"/>
              </a:spcBef>
              <a:spcAft>
                <a:spcPts val="0"/>
              </a:spcAft>
              <a:buClr>
                <a:schemeClr val="accent1"/>
              </a:buClr>
              <a:buSzPct val="100000"/>
              <a:buFont typeface="Work Sans"/>
              <a:buChar char="•"/>
              <a:tabLst/>
              <a:defRPr sz="1500" b="0" i="0" u="none" strike="noStrike" cap="none" spc="0" baseline="0">
                <a:solidFill>
                  <a:schemeClr val="accent4">
                    <a:lumOff val="-2000"/>
                  </a:schemeClr>
                </a:solidFill>
                <a:uFillTx/>
                <a:latin typeface="+mn-lt"/>
                <a:ea typeface="+mn-ea"/>
                <a:cs typeface="+mn-cs"/>
                <a:sym typeface="Work Sans"/>
              </a:defRPr>
            </a:lvl7pPr>
            <a:lvl8pPr marL="3390900" marR="0" indent="-190500" algn="l" defTabSz="914400" rtl="0" eaLnBrk="1" latinLnBrk="0" hangingPunct="1">
              <a:lnSpc>
                <a:spcPts val="2000"/>
              </a:lnSpc>
              <a:spcBef>
                <a:spcPts val="1500"/>
              </a:spcBef>
              <a:spcAft>
                <a:spcPts val="0"/>
              </a:spcAft>
              <a:buClr>
                <a:schemeClr val="accent1"/>
              </a:buClr>
              <a:buSzPct val="100000"/>
              <a:buFont typeface="Work Sans"/>
              <a:buChar char="•"/>
              <a:tabLst/>
              <a:defRPr sz="1500" b="0" i="0" u="none" strike="noStrike" cap="none" spc="0" baseline="0">
                <a:solidFill>
                  <a:schemeClr val="accent4">
                    <a:lumOff val="-2000"/>
                  </a:schemeClr>
                </a:solidFill>
                <a:uFillTx/>
                <a:latin typeface="+mn-lt"/>
                <a:ea typeface="+mn-ea"/>
                <a:cs typeface="+mn-cs"/>
                <a:sym typeface="Work Sans"/>
              </a:defRPr>
            </a:lvl8pPr>
            <a:lvl9pPr marL="3848100" marR="0" indent="-190500" algn="l" defTabSz="914400" rtl="0" eaLnBrk="1" latinLnBrk="0" hangingPunct="1">
              <a:lnSpc>
                <a:spcPts val="2000"/>
              </a:lnSpc>
              <a:spcBef>
                <a:spcPts val="1500"/>
              </a:spcBef>
              <a:spcAft>
                <a:spcPts val="0"/>
              </a:spcAft>
              <a:buClr>
                <a:schemeClr val="accent1"/>
              </a:buClr>
              <a:buSzPct val="100000"/>
              <a:buFont typeface="Work Sans"/>
              <a:buChar char="•"/>
              <a:tabLst/>
              <a:defRPr sz="1500" b="0" i="0" u="none" strike="noStrike" cap="none" spc="0" baseline="0">
                <a:solidFill>
                  <a:schemeClr val="accent4">
                    <a:lumOff val="-2000"/>
                  </a:schemeClr>
                </a:solidFill>
                <a:uFillTx/>
                <a:latin typeface="+mn-lt"/>
                <a:ea typeface="+mn-ea"/>
                <a:cs typeface="+mn-cs"/>
                <a:sym typeface="Work Sans"/>
              </a:defRPr>
            </a:lvl9pPr>
          </a:lstStyle>
          <a:p>
            <a:pPr marL="0" indent="0">
              <a:buNone/>
            </a:pPr>
            <a:r>
              <a:rPr lang="nb-NO" sz="1600" b="1" dirty="0">
                <a:latin typeface="Corbel" panose="020B0503020204020204" pitchFamily="34" charset="0"/>
              </a:rPr>
              <a:t>Hensikt</a:t>
            </a:r>
          </a:p>
          <a:p>
            <a:pPr marL="0" indent="0">
              <a:spcBef>
                <a:spcPts val="60"/>
              </a:spcBef>
              <a:buNone/>
            </a:pPr>
            <a:r>
              <a:rPr lang="nb-NO" sz="1400" dirty="0">
                <a:latin typeface="Corbel" panose="020B0503020204020204" pitchFamily="34" charset="0"/>
              </a:rPr>
              <a:t>Den passer på de aller fleste prosjekter som vurderes igangsatt. Gjennom lokale tilpasninger vil den kunne anvendes på ulike prosjekter preget av ulik grad av klarhet, usikkerhet, kompleksitet og størrelse. </a:t>
            </a:r>
          </a:p>
          <a:p>
            <a:pPr marL="0" indent="0">
              <a:spcBef>
                <a:spcPts val="60"/>
              </a:spcBef>
              <a:buNone/>
            </a:pPr>
            <a:r>
              <a:rPr lang="nb-NO" sz="1400" dirty="0">
                <a:solidFill>
                  <a:srgbClr val="231F20"/>
                </a:solidFill>
                <a:effectLst/>
                <a:latin typeface="Corbel" panose="020B0503020204020204" pitchFamily="34" charset="0"/>
              </a:rPr>
              <a:t>Prosjektkanvas er ment til å være et fleksibelt, dynamisk og visuelt hjelpemiddel, og bruken må derfor tilpasses det enkelte prosjekt. Likevel er det noen momenter knyttet til bruken som kan være verdt å vurdere: </a:t>
            </a:r>
          </a:p>
          <a:p>
            <a:pPr>
              <a:spcBef>
                <a:spcPts val="60"/>
              </a:spcBef>
              <a:buFontTx/>
              <a:buChar char="-"/>
            </a:pPr>
            <a:r>
              <a:rPr lang="nb-NO" sz="1400" dirty="0">
                <a:solidFill>
                  <a:srgbClr val="231F20"/>
                </a:solidFill>
                <a:effectLst/>
                <a:latin typeface="Corbel" panose="020B0503020204020204" pitchFamily="34" charset="0"/>
              </a:rPr>
              <a:t>Oppdragsgiver og utfører bør utarbeide en kanvas for å etablere et felles fundament for gjennomføring av prosjektet.</a:t>
            </a:r>
          </a:p>
          <a:p>
            <a:pPr>
              <a:spcBef>
                <a:spcPts val="60"/>
              </a:spcBef>
              <a:buFontTx/>
              <a:buChar char="-"/>
            </a:pPr>
            <a:r>
              <a:rPr lang="nb-NO" sz="1400" dirty="0">
                <a:solidFill>
                  <a:srgbClr val="231F20"/>
                </a:solidFill>
                <a:effectLst/>
                <a:latin typeface="Corbel" panose="020B0503020204020204" pitchFamily="34" charset="0"/>
              </a:rPr>
              <a:t>I gjennomføringsfasen av prosjektet kan prosjektkanvasen bidra til å sikre at en er på rett vei og at nøkkelelementer og-prosesser blir ivaretatt med tanke på verdiskaping. Prosjektkanvas kan være noe dynamisk, men oftest kan det mest grunnleggende som effektmål og enkelte andre rammer, ligge mer eller mindre fast.</a:t>
            </a:r>
          </a:p>
          <a:p>
            <a:pPr>
              <a:spcBef>
                <a:spcPts val="60"/>
              </a:spcBef>
              <a:buFontTx/>
              <a:buChar char="-"/>
            </a:pPr>
            <a:r>
              <a:rPr lang="nb-NO" sz="1400" dirty="0">
                <a:solidFill>
                  <a:srgbClr val="231F20"/>
                </a:solidFill>
                <a:effectLst/>
                <a:latin typeface="Corbel" panose="020B0503020204020204" pitchFamily="34" charset="0"/>
              </a:rPr>
              <a:t>Prosjekteier og prosjektleder skal sammen kunne bruke prosjektkanvasen som rammeverk fra starten av og senere også utover i gjennomføringen. Den er også godt egnet til å kommunisere med involverte.</a:t>
            </a:r>
            <a:endParaRPr lang="en-US" sz="1400" kern="0" dirty="0">
              <a:latin typeface="Corbel" panose="020B0503020204020204" pitchFamily="34" charset="0"/>
            </a:endParaRPr>
          </a:p>
        </p:txBody>
      </p:sp>
      <p:pic>
        <p:nvPicPr>
          <p:cNvPr id="3" name="Bilde 2" descr="Et bilde som inneholder tekst, skjermbilde, sirkel, grafisk design&#10;&#10;Automatisk generert beskrivelse">
            <a:extLst>
              <a:ext uri="{FF2B5EF4-FFF2-40B4-BE49-F238E27FC236}">
                <a16:creationId xmlns:a16="http://schemas.microsoft.com/office/drawing/2014/main" id="{7F6755FD-2BE7-E04D-D9A4-2427B60E0B9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rcRect l="17050" t="12093" r="17416" b="40931"/>
          <a:stretch/>
        </p:blipFill>
        <p:spPr>
          <a:xfrm>
            <a:off x="220717" y="5837273"/>
            <a:ext cx="864194" cy="875755"/>
          </a:xfrm>
          <a:prstGeom prst="rect">
            <a:avLst/>
          </a:prstGeom>
        </p:spPr>
      </p:pic>
      <p:sp>
        <p:nvSpPr>
          <p:cNvPr id="4" name="Tekstboks 2">
            <a:extLst>
              <a:ext uri="{FF2B5EF4-FFF2-40B4-BE49-F238E27FC236}">
                <a16:creationId xmlns:a16="http://schemas.microsoft.com/office/drawing/2014/main" id="{A64D5E0D-A717-71D5-3780-532D72265418}"/>
              </a:ext>
            </a:extLst>
          </p:cNvPr>
          <p:cNvSpPr txBox="1"/>
          <p:nvPr/>
        </p:nvSpPr>
        <p:spPr>
          <a:xfrm>
            <a:off x="1181417" y="6157442"/>
            <a:ext cx="1269365" cy="295910"/>
          </a:xfrm>
          <a:prstGeom prst="rect">
            <a:avLst/>
          </a:prstGeom>
          <a:solidFill>
            <a:schemeClr val="lt1"/>
          </a:solid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nb-NO" sz="800">
                <a:solidFill>
                  <a:srgbClr val="553F85"/>
                </a:solidFill>
                <a:effectLst/>
                <a:latin typeface="Bierstadt" panose="020B0004020202020204" pitchFamily="34" charset="0"/>
                <a:ea typeface="Calibri" panose="020F0502020204030204" pitchFamily="34" charset="0"/>
                <a:cs typeface="Times New Roman" panose="02020603050405020304" pitchFamily="18" charset="0"/>
              </a:rPr>
              <a:t>Prosjektveilederen.no</a:t>
            </a:r>
            <a:endParaRPr lang="nb-NO" sz="12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Bilde 4" descr="Et bilde som inneholder tekst, skjermbilde, programvare, Parallell&#10;&#10;Automatisk generert beskrivelse">
            <a:extLst>
              <a:ext uri="{FF2B5EF4-FFF2-40B4-BE49-F238E27FC236}">
                <a16:creationId xmlns:a16="http://schemas.microsoft.com/office/drawing/2014/main" id="{FBFAE351-14F7-AEF4-188B-1947381A4F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9000" y="4094836"/>
            <a:ext cx="4479205" cy="2526850"/>
          </a:xfrm>
          <a:prstGeom prst="rect">
            <a:avLst/>
          </a:prstGeom>
        </p:spPr>
      </p:pic>
    </p:spTree>
    <p:extLst>
      <p:ext uri="{BB962C8B-B14F-4D97-AF65-F5344CB8AC3E}">
        <p14:creationId xmlns:p14="http://schemas.microsoft.com/office/powerpoint/2010/main" val="2198394497"/>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553F85">
            <a:alpha val="5000"/>
          </a:srgbClr>
        </a:solidFill>
        <a:effectLst/>
      </p:bgPr>
    </p:bg>
    <p:spTree>
      <p:nvGrpSpPr>
        <p:cNvPr id="1" name=""/>
        <p:cNvGrpSpPr/>
        <p:nvPr/>
      </p:nvGrpSpPr>
      <p:grpSpPr>
        <a:xfrm>
          <a:off x="0" y="0"/>
          <a:ext cx="0" cy="0"/>
          <a:chOff x="0" y="0"/>
          <a:chExt cx="0" cy="0"/>
        </a:xfrm>
      </p:grpSpPr>
      <p:pic>
        <p:nvPicPr>
          <p:cNvPr id="4" name="Bilde 3" descr="Et bilde som inneholder tekst, skjermbilde, programvare, Parallell&#10;&#10;Automatisk generert beskrivelse">
            <a:extLst>
              <a:ext uri="{FF2B5EF4-FFF2-40B4-BE49-F238E27FC236}">
                <a16:creationId xmlns:a16="http://schemas.microsoft.com/office/drawing/2014/main" id="{2B4EEA39-6813-05FC-06B2-43470D3A50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8501" y="1556036"/>
            <a:ext cx="6876495" cy="3879232"/>
          </a:xfrm>
          <a:prstGeom prst="rect">
            <a:avLst/>
          </a:prstGeom>
        </p:spPr>
      </p:pic>
      <p:sp>
        <p:nvSpPr>
          <p:cNvPr id="8" name="Frihåndsform: figur 7">
            <a:extLst>
              <a:ext uri="{FF2B5EF4-FFF2-40B4-BE49-F238E27FC236}">
                <a16:creationId xmlns:a16="http://schemas.microsoft.com/office/drawing/2014/main" id="{D909BC1E-8056-4B04-A795-B98E40501AA7}"/>
              </a:ext>
            </a:extLst>
          </p:cNvPr>
          <p:cNvSpPr/>
          <p:nvPr/>
        </p:nvSpPr>
        <p:spPr>
          <a:xfrm>
            <a:off x="5940990" y="4150444"/>
            <a:ext cx="1329654" cy="1308267"/>
          </a:xfrm>
          <a:custGeom>
            <a:avLst/>
            <a:gdLst>
              <a:gd name="connsiteX0" fmla="*/ 0 w 640080"/>
              <a:gd name="connsiteY0" fmla="*/ 0 h 906780"/>
              <a:gd name="connsiteX1" fmla="*/ 335280 w 640080"/>
              <a:gd name="connsiteY1" fmla="*/ 373380 h 906780"/>
              <a:gd name="connsiteX2" fmla="*/ 251460 w 640080"/>
              <a:gd name="connsiteY2" fmla="*/ 548640 h 906780"/>
              <a:gd name="connsiteX3" fmla="*/ 640080 w 640080"/>
              <a:gd name="connsiteY3" fmla="*/ 906780 h 906780"/>
            </a:gdLst>
            <a:ahLst/>
            <a:cxnLst>
              <a:cxn ang="0">
                <a:pos x="connsiteX0" y="connsiteY0"/>
              </a:cxn>
              <a:cxn ang="0">
                <a:pos x="connsiteX1" y="connsiteY1"/>
              </a:cxn>
              <a:cxn ang="0">
                <a:pos x="connsiteX2" y="connsiteY2"/>
              </a:cxn>
              <a:cxn ang="0">
                <a:pos x="connsiteX3" y="connsiteY3"/>
              </a:cxn>
            </a:cxnLst>
            <a:rect l="l" t="t" r="r" b="b"/>
            <a:pathLst>
              <a:path w="640080" h="906780">
                <a:moveTo>
                  <a:pt x="0" y="0"/>
                </a:moveTo>
                <a:cubicBezTo>
                  <a:pt x="146685" y="140970"/>
                  <a:pt x="293370" y="281940"/>
                  <a:pt x="335280" y="373380"/>
                </a:cubicBezTo>
                <a:cubicBezTo>
                  <a:pt x="377190" y="464820"/>
                  <a:pt x="200660" y="459740"/>
                  <a:pt x="251460" y="548640"/>
                </a:cubicBezTo>
                <a:cubicBezTo>
                  <a:pt x="302260" y="637540"/>
                  <a:pt x="471170" y="772160"/>
                  <a:pt x="640080" y="906780"/>
                </a:cubicBezTo>
              </a:path>
            </a:pathLst>
          </a:custGeom>
          <a:noFill/>
          <a:ln w="3175" cap="flat">
            <a:solidFill>
              <a:schemeClr val="tx1"/>
            </a:solidFill>
            <a:prstDash val="sysDot"/>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spcBef>
                <a:spcPts val="0"/>
              </a:spcBef>
              <a:spcAft>
                <a:spcPts val="0"/>
              </a:spcAft>
              <a:buClrTx/>
              <a:buSzTx/>
              <a:buFontTx/>
              <a:buNone/>
              <a:tabLst/>
            </a:pPr>
            <a:endParaRPr kumimoji="0" lang="nb-NO" sz="1800" b="0" i="0" u="none" strike="noStrike" cap="none" spc="0" normalizeH="0" baseline="0">
              <a:ln>
                <a:noFill/>
              </a:ln>
              <a:solidFill>
                <a:srgbClr val="000000"/>
              </a:solidFill>
              <a:effectLst/>
              <a:uFillTx/>
              <a:latin typeface="Corbel" panose="020B0503020204020204" pitchFamily="34" charset="0"/>
            </a:endParaRPr>
          </a:p>
        </p:txBody>
      </p:sp>
      <p:sp>
        <p:nvSpPr>
          <p:cNvPr id="9" name="Frihåndsform: figur 8">
            <a:extLst>
              <a:ext uri="{FF2B5EF4-FFF2-40B4-BE49-F238E27FC236}">
                <a16:creationId xmlns:a16="http://schemas.microsoft.com/office/drawing/2014/main" id="{27665BD7-49AD-4280-B752-11CB2A142F0A}"/>
              </a:ext>
            </a:extLst>
          </p:cNvPr>
          <p:cNvSpPr/>
          <p:nvPr/>
        </p:nvSpPr>
        <p:spPr>
          <a:xfrm>
            <a:off x="4842608" y="4684277"/>
            <a:ext cx="549698" cy="650559"/>
          </a:xfrm>
          <a:custGeom>
            <a:avLst/>
            <a:gdLst>
              <a:gd name="connsiteX0" fmla="*/ 289560 w 289560"/>
              <a:gd name="connsiteY0" fmla="*/ 0 h 906780"/>
              <a:gd name="connsiteX1" fmla="*/ 76200 w 289560"/>
              <a:gd name="connsiteY1" fmla="*/ 312420 h 906780"/>
              <a:gd name="connsiteX2" fmla="*/ 213360 w 289560"/>
              <a:gd name="connsiteY2" fmla="*/ 502920 h 906780"/>
              <a:gd name="connsiteX3" fmla="*/ 0 w 289560"/>
              <a:gd name="connsiteY3" fmla="*/ 906780 h 906780"/>
              <a:gd name="connsiteX4" fmla="*/ 0 w 289560"/>
              <a:gd name="connsiteY4" fmla="*/ 906780 h 906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560" h="906780">
                <a:moveTo>
                  <a:pt x="289560" y="0"/>
                </a:moveTo>
                <a:cubicBezTo>
                  <a:pt x="189230" y="114300"/>
                  <a:pt x="88900" y="228600"/>
                  <a:pt x="76200" y="312420"/>
                </a:cubicBezTo>
                <a:cubicBezTo>
                  <a:pt x="63500" y="396240"/>
                  <a:pt x="226060" y="403860"/>
                  <a:pt x="213360" y="502920"/>
                </a:cubicBezTo>
                <a:cubicBezTo>
                  <a:pt x="200660" y="601980"/>
                  <a:pt x="0" y="906780"/>
                  <a:pt x="0" y="906780"/>
                </a:cubicBezTo>
                <a:lnTo>
                  <a:pt x="0" y="906780"/>
                </a:lnTo>
              </a:path>
            </a:pathLst>
          </a:custGeom>
          <a:noFill/>
          <a:ln w="3175" cap="flat">
            <a:solidFill>
              <a:schemeClr val="tx1"/>
            </a:solidFill>
            <a:prstDash val="sysDot"/>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spcBef>
                <a:spcPts val="0"/>
              </a:spcBef>
              <a:spcAft>
                <a:spcPts val="0"/>
              </a:spcAft>
              <a:buClrTx/>
              <a:buSzTx/>
              <a:buFontTx/>
              <a:buNone/>
              <a:tabLst/>
            </a:pPr>
            <a:endParaRPr kumimoji="0" lang="nb-NO" sz="1800" b="0" i="0" u="none" strike="noStrike" cap="none" spc="0" normalizeH="0" baseline="0">
              <a:ln>
                <a:noFill/>
              </a:ln>
              <a:effectLst/>
              <a:highlight>
                <a:srgbClr val="132237"/>
              </a:highlight>
              <a:uFillTx/>
              <a:latin typeface="Corbel" panose="020B0503020204020204" pitchFamily="34" charset="0"/>
            </a:endParaRPr>
          </a:p>
        </p:txBody>
      </p:sp>
      <p:sp>
        <p:nvSpPr>
          <p:cNvPr id="14" name="TekstSylinder 13">
            <a:extLst>
              <a:ext uri="{FF2B5EF4-FFF2-40B4-BE49-F238E27FC236}">
                <a16:creationId xmlns:a16="http://schemas.microsoft.com/office/drawing/2014/main" id="{80E9F467-9A25-44E2-BDAA-AA37471C55BC}"/>
              </a:ext>
            </a:extLst>
          </p:cNvPr>
          <p:cNvSpPr txBox="1"/>
          <p:nvPr/>
        </p:nvSpPr>
        <p:spPr>
          <a:xfrm>
            <a:off x="2846545" y="303706"/>
            <a:ext cx="2841208" cy="86177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nb-NO" sz="1000" dirty="0">
                <a:latin typeface="Corbel" panose="020B0503020204020204" pitchFamily="34" charset="0"/>
                <a:cs typeface="Calibri" panose="020F0502020204030204" pitchFamily="34" charset="0"/>
              </a:rPr>
              <a:t>Hvorfor skal prosjektet opprettes?</a:t>
            </a:r>
          </a:p>
          <a:p>
            <a:pPr algn="l"/>
            <a:r>
              <a:rPr lang="nb-NO" sz="1000" dirty="0">
                <a:latin typeface="Corbel" panose="020B0503020204020204" pitchFamily="34" charset="0"/>
                <a:cs typeface="Calibri" panose="020F0502020204030204" pitchFamily="34" charset="0"/>
              </a:rPr>
              <a:t>Hvilket behov ligger til grunn? (Bærekraft, digitalisering, endring osv.)</a:t>
            </a:r>
          </a:p>
          <a:p>
            <a:pPr algn="l"/>
            <a:r>
              <a:rPr lang="nb-NO" sz="1000" dirty="0">
                <a:latin typeface="Corbel" panose="020B0503020204020204" pitchFamily="34" charset="0"/>
                <a:cs typeface="Calibri" panose="020F0502020204030204" pitchFamily="34" charset="0"/>
              </a:rPr>
              <a:t>Hvordan passer det inn i virksomhetens strategi og retning?</a:t>
            </a:r>
          </a:p>
        </p:txBody>
      </p:sp>
      <p:sp>
        <p:nvSpPr>
          <p:cNvPr id="16" name="TekstSylinder 15">
            <a:extLst>
              <a:ext uri="{FF2B5EF4-FFF2-40B4-BE49-F238E27FC236}">
                <a16:creationId xmlns:a16="http://schemas.microsoft.com/office/drawing/2014/main" id="{52FF75DC-6764-45C6-B73F-E09C4C587F53}"/>
              </a:ext>
            </a:extLst>
          </p:cNvPr>
          <p:cNvSpPr txBox="1"/>
          <p:nvPr/>
        </p:nvSpPr>
        <p:spPr>
          <a:xfrm>
            <a:off x="5761051" y="275752"/>
            <a:ext cx="2841209" cy="8617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algn="l"/>
            <a:r>
              <a:rPr lang="nb-NO" sz="1000" dirty="0">
                <a:latin typeface="Corbel" panose="020B0503020204020204" pitchFamily="34" charset="0"/>
                <a:cs typeface="Calibri" panose="020F0502020204030204" pitchFamily="34" charset="0"/>
              </a:rPr>
              <a:t>Hvilke type gevinster ønsker vi at prosjektet skal gi?</a:t>
            </a:r>
          </a:p>
          <a:p>
            <a:pPr algn="l"/>
            <a:r>
              <a:rPr lang="nb-NO" sz="1000" dirty="0">
                <a:latin typeface="Corbel" panose="020B0503020204020204" pitchFamily="34" charset="0"/>
                <a:cs typeface="Calibri" panose="020F0502020204030204" pitchFamily="34" charset="0"/>
              </a:rPr>
              <a:t>Hvilke vurderinger av effekter kan vi gjøre før oppstart, og hvordan skal vi følge opp?</a:t>
            </a:r>
          </a:p>
          <a:p>
            <a:pPr algn="l"/>
            <a:r>
              <a:rPr lang="nb-NO" sz="1000" dirty="0">
                <a:latin typeface="Corbel" panose="020B0503020204020204" pitchFamily="34" charset="0"/>
                <a:cs typeface="Calibri" panose="020F0502020204030204" pitchFamily="34" charset="0"/>
              </a:rPr>
              <a:t>Hvem vil kunne nyte godt av prosjektets effekter?</a:t>
            </a:r>
          </a:p>
          <a:p>
            <a:pPr marL="0" marR="0" indent="0" algn="ctr" defTabSz="914400" rtl="0" fontAlgn="auto" latinLnBrk="0" hangingPunct="0">
              <a:spcBef>
                <a:spcPts val="0"/>
              </a:spcBef>
              <a:spcAft>
                <a:spcPts val="0"/>
              </a:spcAft>
              <a:buClrTx/>
              <a:buSzTx/>
              <a:buFontTx/>
              <a:buNone/>
              <a:tabLst/>
            </a:pPr>
            <a:endParaRPr kumimoji="0" lang="nb-NO" sz="1000" b="0" i="0" u="none" strike="noStrike" cap="none" spc="0" normalizeH="0" baseline="0" dirty="0">
              <a:ln>
                <a:noFill/>
              </a:ln>
              <a:solidFill>
                <a:schemeClr val="accent2">
                  <a:lumOff val="-2549"/>
                </a:schemeClr>
              </a:solidFill>
              <a:effectLst/>
              <a:uFillTx/>
              <a:latin typeface="Corbel" panose="020B0503020204020204" pitchFamily="34" charset="0"/>
              <a:cs typeface="Calibri" panose="020F0502020204030204" pitchFamily="34" charset="0"/>
              <a:sym typeface="Work Sans"/>
            </a:endParaRPr>
          </a:p>
        </p:txBody>
      </p:sp>
      <p:sp>
        <p:nvSpPr>
          <p:cNvPr id="18" name="TekstSylinder 17">
            <a:extLst>
              <a:ext uri="{FF2B5EF4-FFF2-40B4-BE49-F238E27FC236}">
                <a16:creationId xmlns:a16="http://schemas.microsoft.com/office/drawing/2014/main" id="{DA4661C4-7A66-421F-8300-7D162F2BBF4C}"/>
              </a:ext>
            </a:extLst>
          </p:cNvPr>
          <p:cNvSpPr txBox="1"/>
          <p:nvPr/>
        </p:nvSpPr>
        <p:spPr>
          <a:xfrm>
            <a:off x="8886597" y="303706"/>
            <a:ext cx="2841209" cy="7078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nb-NO" sz="1000" dirty="0">
                <a:latin typeface="Corbel" panose="020B0503020204020204" pitchFamily="34" charset="0"/>
                <a:cs typeface="Calibri" panose="020F0502020204030204" pitchFamily="34" charset="0"/>
              </a:rPr>
              <a:t>Hva vil være prosjektmålet,  prosjektets leveranse?</a:t>
            </a:r>
          </a:p>
          <a:p>
            <a:pPr algn="l"/>
            <a:r>
              <a:rPr lang="nb-NO" sz="1000" dirty="0">
                <a:latin typeface="Corbel" panose="020B0503020204020204" pitchFamily="34" charset="0"/>
                <a:cs typeface="Calibri" panose="020F0502020204030204" pitchFamily="34" charset="0"/>
              </a:rPr>
              <a:t>Hvilke resultatet skal skapes?</a:t>
            </a:r>
          </a:p>
          <a:p>
            <a:pPr algn="l"/>
            <a:r>
              <a:rPr lang="nb-NO" sz="1000" dirty="0">
                <a:latin typeface="Corbel" panose="020B0503020204020204" pitchFamily="34" charset="0"/>
                <a:cs typeface="Calibri" panose="020F0502020204030204" pitchFamily="34" charset="0"/>
              </a:rPr>
              <a:t>Hvordan skal en vite at prosjektmålet er nådd?</a:t>
            </a:r>
          </a:p>
          <a:p>
            <a:pPr algn="l"/>
            <a:r>
              <a:rPr lang="nb-NO" sz="1000" dirty="0">
                <a:latin typeface="Corbel" panose="020B0503020204020204" pitchFamily="34" charset="0"/>
                <a:cs typeface="Calibri" panose="020F0502020204030204" pitchFamily="34" charset="0"/>
              </a:rPr>
              <a:t>Er det noen delmål ser er sentrale ved oppstart?</a:t>
            </a:r>
          </a:p>
        </p:txBody>
      </p:sp>
      <p:sp>
        <p:nvSpPr>
          <p:cNvPr id="20" name="TekstSylinder 19">
            <a:extLst>
              <a:ext uri="{FF2B5EF4-FFF2-40B4-BE49-F238E27FC236}">
                <a16:creationId xmlns:a16="http://schemas.microsoft.com/office/drawing/2014/main" id="{175FF79A-346F-4D21-99CB-7C5F6B7047D5}"/>
              </a:ext>
            </a:extLst>
          </p:cNvPr>
          <p:cNvSpPr txBox="1"/>
          <p:nvPr/>
        </p:nvSpPr>
        <p:spPr>
          <a:xfrm>
            <a:off x="58919" y="1722884"/>
            <a:ext cx="2342376" cy="27084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nb-NO" sz="1000" dirty="0">
                <a:latin typeface="Corbel" panose="020B0503020204020204" pitchFamily="34" charset="0"/>
                <a:cs typeface="Calibri" panose="020F0502020204030204" pitchFamily="34" charset="0"/>
              </a:rPr>
              <a:t>Hvilke bestemte forhold som må ivaretas for å realisere de ønskede effektene?</a:t>
            </a:r>
          </a:p>
          <a:p>
            <a:r>
              <a:rPr lang="nb-NO" sz="1000" dirty="0">
                <a:latin typeface="Corbel" panose="020B0503020204020204" pitchFamily="34" charset="0"/>
                <a:cs typeface="Calibri" panose="020F0502020204030204" pitchFamily="34" charset="0"/>
              </a:rPr>
              <a:t>Hva vil være sentrale suksesskriterier for prosjektet?</a:t>
            </a:r>
          </a:p>
          <a:p>
            <a:r>
              <a:rPr lang="nb-NO" sz="1000" dirty="0">
                <a:latin typeface="Corbel" panose="020B0503020204020204" pitchFamily="34" charset="0"/>
                <a:cs typeface="Calibri" panose="020F0502020204030204" pitchFamily="34" charset="0"/>
              </a:rPr>
              <a:t>Hvordan skal suksesskriteriene inkluderes i gjennomføringen av prosjektet?</a:t>
            </a:r>
          </a:p>
          <a:p>
            <a:r>
              <a:rPr lang="nb-NO" sz="1000" dirty="0">
                <a:latin typeface="Corbel" panose="020B0503020204020204" pitchFamily="34" charset="0"/>
                <a:cs typeface="Calibri" panose="020F0502020204030204" pitchFamily="34" charset="0"/>
              </a:rPr>
              <a:t>Hvilke konkrete delmål, beslutningspunkter eller delleveranser kan legges til grunn?</a:t>
            </a:r>
          </a:p>
          <a:p>
            <a:r>
              <a:rPr lang="nb-NO" sz="1000" dirty="0">
                <a:latin typeface="Corbel" panose="020B0503020204020204" pitchFamily="34" charset="0"/>
                <a:cs typeface="Calibri" panose="020F0502020204030204" pitchFamily="34" charset="0"/>
              </a:rPr>
              <a:t>Dersom det eksisterer en betydelig grad av uklarhet med tanke på mål og framgangsmåte, hvordan skal det legges til rette for læring og eksperimentering i prosjektet?</a:t>
            </a:r>
          </a:p>
          <a:p>
            <a:r>
              <a:rPr lang="nb-NO" sz="1000" dirty="0">
                <a:latin typeface="Corbel" panose="020B0503020204020204" pitchFamily="34" charset="0"/>
                <a:cs typeface="Calibri" panose="020F0502020204030204" pitchFamily="34" charset="0"/>
              </a:rPr>
              <a:t>Hvordan skal prosjektet innrettes og gjennomføres?</a:t>
            </a:r>
          </a:p>
        </p:txBody>
      </p:sp>
      <p:sp>
        <p:nvSpPr>
          <p:cNvPr id="24" name="TekstSylinder 23">
            <a:extLst>
              <a:ext uri="{FF2B5EF4-FFF2-40B4-BE49-F238E27FC236}">
                <a16:creationId xmlns:a16="http://schemas.microsoft.com/office/drawing/2014/main" id="{C0FCF3B3-DBB6-4AF7-A7CC-85896D2B825E}"/>
              </a:ext>
            </a:extLst>
          </p:cNvPr>
          <p:cNvSpPr txBox="1"/>
          <p:nvPr/>
        </p:nvSpPr>
        <p:spPr>
          <a:xfrm>
            <a:off x="76200" y="4604221"/>
            <a:ext cx="2262133" cy="178510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nb-NO" sz="1000" dirty="0">
                <a:latin typeface="Corbel" panose="020B0503020204020204" pitchFamily="34" charset="0"/>
                <a:cs typeface="Calibri" panose="020F0502020204030204" pitchFamily="34" charset="0"/>
              </a:rPr>
              <a:t>Hvem er hovedansvarlig for prosjektet (oppdragsgiver)?</a:t>
            </a:r>
          </a:p>
          <a:p>
            <a:r>
              <a:rPr lang="nb-NO" sz="1000" dirty="0">
                <a:latin typeface="Corbel" panose="020B0503020204020204" pitchFamily="34" charset="0"/>
                <a:cs typeface="Calibri" panose="020F0502020204030204" pitchFamily="34" charset="0"/>
              </a:rPr>
              <a:t>Hvordan skal prosjekteierrollen ivaretas?</a:t>
            </a:r>
          </a:p>
          <a:p>
            <a:r>
              <a:rPr lang="nb-NO" sz="1000" dirty="0">
                <a:latin typeface="Corbel" panose="020B0503020204020204" pitchFamily="34" charset="0"/>
                <a:cs typeface="Calibri" panose="020F0502020204030204" pitchFamily="34" charset="0"/>
              </a:rPr>
              <a:t>Skal det være en styringsgruppe og hvem skal den bestå av?</a:t>
            </a:r>
          </a:p>
          <a:p>
            <a:r>
              <a:rPr lang="nb-NO" sz="1000" dirty="0">
                <a:latin typeface="Corbel" panose="020B0503020204020204" pitchFamily="34" charset="0"/>
                <a:cs typeface="Calibri" panose="020F0502020204030204" pitchFamily="34" charset="0"/>
              </a:rPr>
              <a:t>Hvilket ansvar har prosjekteier?</a:t>
            </a:r>
          </a:p>
          <a:p>
            <a:r>
              <a:rPr lang="nb-NO" sz="1000" dirty="0">
                <a:latin typeface="Corbel" panose="020B0503020204020204" pitchFamily="34" charset="0"/>
                <a:cs typeface="Calibri" panose="020F0502020204030204" pitchFamily="34" charset="0"/>
              </a:rPr>
              <a:t>Hvem skal ha hovedansvar for at gevinstene oppnås? Hvilken oppfølgning og ansvar vil det i tilfelle kreve?</a:t>
            </a:r>
          </a:p>
        </p:txBody>
      </p:sp>
      <p:sp>
        <p:nvSpPr>
          <p:cNvPr id="26" name="TekstSylinder 25">
            <a:extLst>
              <a:ext uri="{FF2B5EF4-FFF2-40B4-BE49-F238E27FC236}">
                <a16:creationId xmlns:a16="http://schemas.microsoft.com/office/drawing/2014/main" id="{D6D56F7D-8838-46E6-B767-833B5D273CD9}"/>
              </a:ext>
            </a:extLst>
          </p:cNvPr>
          <p:cNvSpPr txBox="1"/>
          <p:nvPr/>
        </p:nvSpPr>
        <p:spPr>
          <a:xfrm>
            <a:off x="6666488" y="5457680"/>
            <a:ext cx="2590056" cy="1015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spcAft>
                <a:spcPts val="800"/>
              </a:spcAft>
              <a:tabLst>
                <a:tab pos="457200" algn="l"/>
              </a:tabLst>
            </a:pPr>
            <a:r>
              <a:rPr lang="nb-NO" sz="1000" dirty="0">
                <a:effectLst/>
                <a:latin typeface="Corbel" panose="020B0503020204020204" pitchFamily="34" charset="0"/>
                <a:ea typeface="Times New Roman" panose="02020603050405020304" pitchFamily="18" charset="0"/>
                <a:cs typeface="Calibri" panose="020F0502020204030204" pitchFamily="34" charset="0"/>
              </a:rPr>
              <a:t>Hvem vil påvirke og bli påvirket av prosjektet? Hvem er nøkkelinteressenter i prosjektet? Hvordan kan brukerne bli ivaretatt? Hvordan skal de sentrale interessentene håndteres? Hvordan skal involvering og kommunikasjon håndteres?</a:t>
            </a:r>
            <a:endParaRPr lang="nb-NO" sz="1000" dirty="0">
              <a:effectLst/>
              <a:latin typeface="Corbel" panose="020B0503020204020204" pitchFamily="34" charset="0"/>
              <a:ea typeface="Calibri" panose="020F0502020204030204" pitchFamily="34" charset="0"/>
              <a:cs typeface="Calibri" panose="020F0502020204030204" pitchFamily="34" charset="0"/>
            </a:endParaRPr>
          </a:p>
        </p:txBody>
      </p:sp>
      <p:sp>
        <p:nvSpPr>
          <p:cNvPr id="28" name="TekstSylinder 27">
            <a:extLst>
              <a:ext uri="{FF2B5EF4-FFF2-40B4-BE49-F238E27FC236}">
                <a16:creationId xmlns:a16="http://schemas.microsoft.com/office/drawing/2014/main" id="{A991B5FF-AD8B-4079-8DF5-A93708B77F98}"/>
              </a:ext>
            </a:extLst>
          </p:cNvPr>
          <p:cNvSpPr txBox="1"/>
          <p:nvPr/>
        </p:nvSpPr>
        <p:spPr>
          <a:xfrm>
            <a:off x="2810104" y="5380881"/>
            <a:ext cx="3851077" cy="14260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spcAft>
                <a:spcPts val="800"/>
              </a:spcAft>
            </a:pPr>
            <a:r>
              <a:rPr lang="nb-NO" sz="1000" dirty="0">
                <a:effectLst/>
                <a:latin typeface="Corbel" panose="020B0503020204020204" pitchFamily="34" charset="0"/>
                <a:ea typeface="Times New Roman" panose="02020603050405020304" pitchFamily="18" charset="0"/>
                <a:cs typeface="Calibri" panose="020F0502020204030204" pitchFamily="34" charset="0"/>
              </a:rPr>
              <a:t>PROSJEKTLEDELSE</a:t>
            </a:r>
            <a:br>
              <a:rPr lang="nb-NO" sz="1000" dirty="0">
                <a:latin typeface="Corbel" panose="020B0503020204020204" pitchFamily="34" charset="0"/>
                <a:ea typeface="Times New Roman" panose="02020603050405020304" pitchFamily="18" charset="0"/>
                <a:cs typeface="Calibri" panose="020F0502020204030204" pitchFamily="34" charset="0"/>
              </a:rPr>
            </a:br>
            <a:r>
              <a:rPr lang="nb-NO" sz="1000" dirty="0">
                <a:effectLst/>
                <a:latin typeface="Corbel" panose="020B0503020204020204" pitchFamily="34" charset="0"/>
                <a:ea typeface="Times New Roman" panose="02020603050405020304" pitchFamily="18" charset="0"/>
                <a:cs typeface="Calibri" panose="020F0502020204030204" pitchFamily="34" charset="0"/>
              </a:rPr>
              <a:t>Hvem skal lede prosjektet? Hvilken kompetanse, egenskaper og kapasitet er nødvendig og/eller ønskelig? Hvilke funksjoner er særlig viktig å ivareta?</a:t>
            </a:r>
            <a:endParaRPr lang="nb-NO" sz="1000" dirty="0">
              <a:effectLst/>
              <a:latin typeface="Corbel" panose="020B0503020204020204" pitchFamily="34" charset="0"/>
              <a:ea typeface="Calibri" panose="020F0502020204030204" pitchFamily="34" charset="0"/>
              <a:cs typeface="Calibri" panose="020F0502020204030204" pitchFamily="34" charset="0"/>
            </a:endParaRPr>
          </a:p>
          <a:p>
            <a:pPr>
              <a:spcAft>
                <a:spcPts val="800"/>
              </a:spcAft>
            </a:pPr>
            <a:r>
              <a:rPr lang="nb-NO" sz="1000" dirty="0">
                <a:effectLst/>
                <a:latin typeface="Corbel" panose="020B0503020204020204" pitchFamily="34" charset="0"/>
                <a:ea typeface="Times New Roman" panose="02020603050405020304" pitchFamily="18" charset="0"/>
                <a:cs typeface="Calibri" panose="020F0502020204030204" pitchFamily="34" charset="0"/>
              </a:rPr>
              <a:t>PROSJEKTTEAM OG –KOMPETANSE</a:t>
            </a:r>
            <a:br>
              <a:rPr lang="nb-NO" sz="1000" dirty="0">
                <a:latin typeface="Corbel" panose="020B0503020204020204" pitchFamily="34" charset="0"/>
                <a:ea typeface="Times New Roman" panose="02020603050405020304" pitchFamily="18" charset="0"/>
                <a:cs typeface="Calibri" panose="020F0502020204030204" pitchFamily="34" charset="0"/>
              </a:rPr>
            </a:br>
            <a:r>
              <a:rPr lang="nb-NO" sz="1000" dirty="0">
                <a:effectLst/>
                <a:latin typeface="Corbel" panose="020B0503020204020204" pitchFamily="34" charset="0"/>
                <a:ea typeface="Times New Roman" panose="02020603050405020304" pitchFamily="18" charset="0"/>
                <a:cs typeface="Calibri" panose="020F0502020204030204" pitchFamily="34" charset="0"/>
              </a:rPr>
              <a:t>Hvilken kompetanse er viktig blir inkludert i prosjektteamet? Hvordan vil de være tilgjengelige for prosjektarbeid i perioden? Hvordan skal teamprosessene innrettes for at teamet skal fungere effektivt?</a:t>
            </a:r>
            <a:endParaRPr lang="nb-NO" sz="1000" dirty="0">
              <a:effectLst/>
              <a:latin typeface="Corbel" panose="020B0503020204020204" pitchFamily="34" charset="0"/>
              <a:ea typeface="Calibri" panose="020F0502020204030204" pitchFamily="34" charset="0"/>
              <a:cs typeface="Calibri" panose="020F0502020204030204" pitchFamily="34" charset="0"/>
            </a:endParaRPr>
          </a:p>
        </p:txBody>
      </p:sp>
      <p:sp>
        <p:nvSpPr>
          <p:cNvPr id="30" name="TekstSylinder 29">
            <a:extLst>
              <a:ext uri="{FF2B5EF4-FFF2-40B4-BE49-F238E27FC236}">
                <a16:creationId xmlns:a16="http://schemas.microsoft.com/office/drawing/2014/main" id="{B59D5E99-D30D-46C7-A6B7-FE2354D0BC52}"/>
              </a:ext>
            </a:extLst>
          </p:cNvPr>
          <p:cNvSpPr txBox="1"/>
          <p:nvPr/>
        </p:nvSpPr>
        <p:spPr>
          <a:xfrm>
            <a:off x="9513173" y="2663672"/>
            <a:ext cx="2620217" cy="1323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spcAft>
                <a:spcPts val="800"/>
              </a:spcAft>
              <a:tabLst>
                <a:tab pos="457200" algn="l"/>
              </a:tabLst>
            </a:pPr>
            <a:r>
              <a:rPr lang="nb-NO" sz="1000" dirty="0">
                <a:effectLst/>
                <a:latin typeface="Corbel" panose="020B0503020204020204" pitchFamily="34" charset="0"/>
                <a:ea typeface="Times New Roman" panose="02020603050405020304" pitchFamily="18" charset="0"/>
                <a:cs typeface="Calibri" panose="020F0502020204030204" pitchFamily="34" charset="0"/>
              </a:rPr>
              <a:t>Hvilke usikkerhetselementer gjør seg gjeldende?</a:t>
            </a:r>
            <a:br>
              <a:rPr lang="nb-NO" sz="1000" dirty="0">
                <a:latin typeface="Corbel" panose="020B0503020204020204" pitchFamily="34" charset="0"/>
                <a:ea typeface="Times New Roman" panose="02020603050405020304" pitchFamily="18" charset="0"/>
                <a:cs typeface="Calibri" panose="020F0502020204030204" pitchFamily="34" charset="0"/>
              </a:rPr>
            </a:br>
            <a:r>
              <a:rPr lang="nb-NO" sz="1000" dirty="0">
                <a:effectLst/>
                <a:latin typeface="Corbel" panose="020B0503020204020204" pitchFamily="34" charset="0"/>
                <a:ea typeface="Times New Roman" panose="02020603050405020304" pitchFamily="18" charset="0"/>
                <a:cs typeface="Calibri" panose="020F0502020204030204" pitchFamily="34" charset="0"/>
              </a:rPr>
              <a:t>Hvordan skal usikkerhetshåndtering legges opp?</a:t>
            </a:r>
            <a:br>
              <a:rPr lang="nb-NO" sz="1000" dirty="0">
                <a:latin typeface="Corbel" panose="020B0503020204020204" pitchFamily="34" charset="0"/>
                <a:ea typeface="Times New Roman" panose="02020603050405020304" pitchFamily="18" charset="0"/>
                <a:cs typeface="Calibri" panose="020F0502020204030204" pitchFamily="34" charset="0"/>
              </a:rPr>
            </a:br>
            <a:r>
              <a:rPr lang="nb-NO" sz="1000" dirty="0">
                <a:effectLst/>
                <a:latin typeface="Corbel" panose="020B0503020204020204" pitchFamily="34" charset="0"/>
                <a:ea typeface="Times New Roman" panose="02020603050405020304" pitchFamily="18" charset="0"/>
                <a:cs typeface="Calibri" panose="020F0502020204030204" pitchFamily="34" charset="0"/>
              </a:rPr>
              <a:t>Hvor stor grad av klarhet med tanke på mål og framgangsmåte er prosjektet</a:t>
            </a:r>
            <a:r>
              <a:rPr lang="nb-NO" sz="1000" dirty="0">
                <a:latin typeface="Corbel" panose="020B0503020204020204" pitchFamily="34" charset="0"/>
                <a:ea typeface="Times New Roman" panose="02020603050405020304" pitchFamily="18" charset="0"/>
                <a:cs typeface="Calibri" panose="020F0502020204030204" pitchFamily="34" charset="0"/>
              </a:rPr>
              <a:t>?</a:t>
            </a:r>
            <a:br>
              <a:rPr lang="nb-NO" sz="1000" dirty="0">
                <a:latin typeface="Corbel" panose="020B0503020204020204" pitchFamily="34" charset="0"/>
                <a:ea typeface="Times New Roman" panose="02020603050405020304" pitchFamily="18" charset="0"/>
                <a:cs typeface="Calibri" panose="020F0502020204030204" pitchFamily="34" charset="0"/>
              </a:rPr>
            </a:br>
            <a:r>
              <a:rPr lang="nb-NO" sz="1000" dirty="0">
                <a:effectLst/>
                <a:latin typeface="Corbel" panose="020B0503020204020204" pitchFamily="34" charset="0"/>
                <a:ea typeface="Times New Roman" panose="02020603050405020304" pitchFamily="18" charset="0"/>
                <a:cs typeface="Calibri" panose="020F0502020204030204" pitchFamily="34" charset="0"/>
              </a:rPr>
              <a:t>Hvilken gjennomføringsstrategi bør prosjektet legge til grunn, basert på grad av klarhet?</a:t>
            </a:r>
            <a:endParaRPr lang="nb-NO" sz="1000" dirty="0">
              <a:effectLst/>
              <a:latin typeface="Corbel" panose="020B0503020204020204" pitchFamily="34" charset="0"/>
              <a:ea typeface="Calibri" panose="020F0502020204030204" pitchFamily="34" charset="0"/>
              <a:cs typeface="Calibri" panose="020F0502020204030204" pitchFamily="34" charset="0"/>
            </a:endParaRPr>
          </a:p>
        </p:txBody>
      </p:sp>
      <p:sp>
        <p:nvSpPr>
          <p:cNvPr id="32" name="TekstSylinder 31">
            <a:extLst>
              <a:ext uri="{FF2B5EF4-FFF2-40B4-BE49-F238E27FC236}">
                <a16:creationId xmlns:a16="http://schemas.microsoft.com/office/drawing/2014/main" id="{84838258-B7A1-420F-9B99-7424112AF112}"/>
              </a:ext>
            </a:extLst>
          </p:cNvPr>
          <p:cNvSpPr txBox="1"/>
          <p:nvPr/>
        </p:nvSpPr>
        <p:spPr>
          <a:xfrm>
            <a:off x="9525873" y="4761105"/>
            <a:ext cx="2590058" cy="1323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spcAft>
                <a:spcPts val="800"/>
              </a:spcAft>
              <a:tabLst>
                <a:tab pos="457200" algn="l"/>
              </a:tabLst>
            </a:pPr>
            <a:r>
              <a:rPr lang="nb-NO" sz="1000" dirty="0">
                <a:effectLst/>
                <a:latin typeface="Corbel" panose="020B0503020204020204" pitchFamily="34" charset="0"/>
                <a:ea typeface="Times New Roman" panose="02020603050405020304" pitchFamily="18" charset="0"/>
                <a:cs typeface="Calibri" panose="020F0502020204030204" pitchFamily="34" charset="0"/>
              </a:rPr>
              <a:t>Hvilke direkte og indirekte kostnader er forbundet med prosjektet?</a:t>
            </a:r>
            <a:br>
              <a:rPr lang="nb-NO" sz="1000" dirty="0">
                <a:latin typeface="Corbel" panose="020B0503020204020204" pitchFamily="34" charset="0"/>
                <a:ea typeface="Times New Roman" panose="02020603050405020304" pitchFamily="18" charset="0"/>
                <a:cs typeface="Calibri" panose="020F0502020204030204" pitchFamily="34" charset="0"/>
              </a:rPr>
            </a:br>
            <a:r>
              <a:rPr lang="nb-NO" sz="1000" dirty="0">
                <a:effectLst/>
                <a:latin typeface="Corbel" panose="020B0503020204020204" pitchFamily="34" charset="0"/>
                <a:ea typeface="Times New Roman" panose="02020603050405020304" pitchFamily="18" charset="0"/>
                <a:cs typeface="Calibri" panose="020F0502020204030204" pitchFamily="34" charset="0"/>
              </a:rPr>
              <a:t>Hvordan skal prosjektet finansieres?</a:t>
            </a:r>
            <a:br>
              <a:rPr lang="nb-NO" sz="1000" dirty="0">
                <a:latin typeface="Corbel" panose="020B0503020204020204" pitchFamily="34" charset="0"/>
                <a:ea typeface="Times New Roman" panose="02020603050405020304" pitchFamily="18" charset="0"/>
                <a:cs typeface="Calibri" panose="020F0502020204030204" pitchFamily="34" charset="0"/>
              </a:rPr>
            </a:br>
            <a:r>
              <a:rPr lang="nb-NO" sz="1000" dirty="0">
                <a:effectLst/>
                <a:latin typeface="Corbel" panose="020B0503020204020204" pitchFamily="34" charset="0"/>
                <a:ea typeface="Times New Roman" panose="02020603050405020304" pitchFamily="18" charset="0"/>
                <a:cs typeface="Calibri" panose="020F0502020204030204" pitchFamily="34" charset="0"/>
              </a:rPr>
              <a:t>Hvilke kjente begrensninger er knyttet til prosjektet og hvordan skal det håndteres?</a:t>
            </a:r>
            <a:br>
              <a:rPr lang="nb-NO" sz="1000" dirty="0">
                <a:latin typeface="Corbel" panose="020B0503020204020204" pitchFamily="34" charset="0"/>
                <a:ea typeface="Times New Roman" panose="02020603050405020304" pitchFamily="18" charset="0"/>
                <a:cs typeface="Calibri" panose="020F0502020204030204" pitchFamily="34" charset="0"/>
              </a:rPr>
            </a:br>
            <a:r>
              <a:rPr lang="nb-NO" sz="1000" dirty="0">
                <a:effectLst/>
                <a:latin typeface="Corbel" panose="020B0503020204020204" pitchFamily="34" charset="0"/>
                <a:ea typeface="Times New Roman" panose="02020603050405020304" pitchFamily="18" charset="0"/>
                <a:cs typeface="Calibri" panose="020F0502020204030204" pitchFamily="34" charset="0"/>
              </a:rPr>
              <a:t>Hvilken tidsramme har prosjektet?</a:t>
            </a:r>
            <a:br>
              <a:rPr lang="nb-NO" sz="1000" dirty="0">
                <a:effectLst/>
                <a:latin typeface="Corbel" panose="020B0503020204020204" pitchFamily="34" charset="0"/>
                <a:ea typeface="Times New Roman" panose="02020603050405020304" pitchFamily="18" charset="0"/>
                <a:cs typeface="Calibri" panose="020F0502020204030204" pitchFamily="34" charset="0"/>
              </a:rPr>
            </a:br>
            <a:r>
              <a:rPr lang="nb-NO" sz="1000" dirty="0">
                <a:effectLst/>
                <a:latin typeface="Corbel" panose="020B0503020204020204" pitchFamily="34" charset="0"/>
                <a:ea typeface="Times New Roman" panose="02020603050405020304" pitchFamily="18" charset="0"/>
                <a:cs typeface="Calibri" panose="020F0502020204030204" pitchFamily="34" charset="0"/>
              </a:rPr>
              <a:t>Hvordan skal tiden styres og følges opp?</a:t>
            </a:r>
            <a:br>
              <a:rPr lang="nb-NO" sz="1000" dirty="0">
                <a:latin typeface="Corbel" panose="020B0503020204020204" pitchFamily="34" charset="0"/>
                <a:ea typeface="Times New Roman" panose="02020603050405020304" pitchFamily="18" charset="0"/>
                <a:cs typeface="Calibri" panose="020F0502020204030204" pitchFamily="34" charset="0"/>
              </a:rPr>
            </a:br>
            <a:endParaRPr lang="nb-NO" sz="1000" dirty="0">
              <a:effectLst/>
              <a:latin typeface="Corbel" panose="020B0503020204020204" pitchFamily="34" charset="0"/>
              <a:ea typeface="Calibri" panose="020F0502020204030204" pitchFamily="34" charset="0"/>
              <a:cs typeface="Calibri" panose="020F0502020204030204" pitchFamily="34" charset="0"/>
            </a:endParaRPr>
          </a:p>
        </p:txBody>
      </p:sp>
      <p:sp>
        <p:nvSpPr>
          <p:cNvPr id="33" name="Frihåndsform: figur 32">
            <a:extLst>
              <a:ext uri="{FF2B5EF4-FFF2-40B4-BE49-F238E27FC236}">
                <a16:creationId xmlns:a16="http://schemas.microsoft.com/office/drawing/2014/main" id="{6C653F69-511A-4E9E-8C24-09A2218B40B7}"/>
              </a:ext>
            </a:extLst>
          </p:cNvPr>
          <p:cNvSpPr/>
          <p:nvPr/>
        </p:nvSpPr>
        <p:spPr>
          <a:xfrm>
            <a:off x="4635500" y="1176055"/>
            <a:ext cx="446504" cy="964059"/>
          </a:xfrm>
          <a:custGeom>
            <a:avLst/>
            <a:gdLst>
              <a:gd name="connsiteX0" fmla="*/ 241450 w 241450"/>
              <a:gd name="connsiteY0" fmla="*/ 723900 h 723900"/>
              <a:gd name="connsiteX1" fmla="*/ 150 w 241450"/>
              <a:gd name="connsiteY1" fmla="*/ 317500 h 723900"/>
              <a:gd name="connsiteX2" fmla="*/ 203350 w 241450"/>
              <a:gd name="connsiteY2" fmla="*/ 165100 h 723900"/>
              <a:gd name="connsiteX3" fmla="*/ 76350 w 241450"/>
              <a:gd name="connsiteY3" fmla="*/ 0 h 723900"/>
              <a:gd name="connsiteX4" fmla="*/ 76350 w 24145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450" h="723900">
                <a:moveTo>
                  <a:pt x="241450" y="723900"/>
                </a:moveTo>
                <a:cubicBezTo>
                  <a:pt x="123975" y="567266"/>
                  <a:pt x="6500" y="410633"/>
                  <a:pt x="150" y="317500"/>
                </a:cubicBezTo>
                <a:cubicBezTo>
                  <a:pt x="-6200" y="224367"/>
                  <a:pt x="190650" y="218017"/>
                  <a:pt x="203350" y="165100"/>
                </a:cubicBezTo>
                <a:cubicBezTo>
                  <a:pt x="216050" y="112183"/>
                  <a:pt x="76350" y="0"/>
                  <a:pt x="76350" y="0"/>
                </a:cubicBezTo>
                <a:lnTo>
                  <a:pt x="76350" y="0"/>
                </a:lnTo>
              </a:path>
            </a:pathLst>
          </a:custGeom>
          <a:noFill/>
          <a:ln w="3175" cap="flat">
            <a:solidFill>
              <a:schemeClr val="tx1"/>
            </a:solidFill>
            <a:prstDash val="sysDot"/>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spcBef>
                <a:spcPts val="0"/>
              </a:spcBef>
              <a:spcAft>
                <a:spcPts val="0"/>
              </a:spcAft>
              <a:buClrTx/>
              <a:buSzTx/>
              <a:buFontTx/>
              <a:buNone/>
              <a:tabLst/>
            </a:pPr>
            <a:endParaRPr kumimoji="0" lang="nb-NO" sz="1800" b="0" i="0" u="none" strike="noStrike" cap="none" spc="0" normalizeH="0" baseline="0">
              <a:ln>
                <a:noFill/>
              </a:ln>
              <a:solidFill>
                <a:srgbClr val="000000"/>
              </a:solidFill>
              <a:effectLst/>
              <a:uFillTx/>
              <a:latin typeface="Corbel" panose="020B0503020204020204" pitchFamily="34" charset="0"/>
            </a:endParaRPr>
          </a:p>
        </p:txBody>
      </p:sp>
      <p:sp>
        <p:nvSpPr>
          <p:cNvPr id="34" name="Frihåndsform: figur 33">
            <a:extLst>
              <a:ext uri="{FF2B5EF4-FFF2-40B4-BE49-F238E27FC236}">
                <a16:creationId xmlns:a16="http://schemas.microsoft.com/office/drawing/2014/main" id="{76000389-9FD0-4999-A67C-691D1E045DB0}"/>
              </a:ext>
            </a:extLst>
          </p:cNvPr>
          <p:cNvSpPr/>
          <p:nvPr/>
        </p:nvSpPr>
        <p:spPr>
          <a:xfrm>
            <a:off x="6351588" y="1172637"/>
            <a:ext cx="252412" cy="999062"/>
          </a:xfrm>
          <a:custGeom>
            <a:avLst/>
            <a:gdLst>
              <a:gd name="connsiteX0" fmla="*/ 241450 w 241450"/>
              <a:gd name="connsiteY0" fmla="*/ 723900 h 723900"/>
              <a:gd name="connsiteX1" fmla="*/ 150 w 241450"/>
              <a:gd name="connsiteY1" fmla="*/ 317500 h 723900"/>
              <a:gd name="connsiteX2" fmla="*/ 203350 w 241450"/>
              <a:gd name="connsiteY2" fmla="*/ 165100 h 723900"/>
              <a:gd name="connsiteX3" fmla="*/ 76350 w 241450"/>
              <a:gd name="connsiteY3" fmla="*/ 0 h 723900"/>
              <a:gd name="connsiteX4" fmla="*/ 76350 w 24145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450" h="723900">
                <a:moveTo>
                  <a:pt x="241450" y="723900"/>
                </a:moveTo>
                <a:cubicBezTo>
                  <a:pt x="123975" y="567266"/>
                  <a:pt x="6500" y="410633"/>
                  <a:pt x="150" y="317500"/>
                </a:cubicBezTo>
                <a:cubicBezTo>
                  <a:pt x="-6200" y="224367"/>
                  <a:pt x="190650" y="218017"/>
                  <a:pt x="203350" y="165100"/>
                </a:cubicBezTo>
                <a:cubicBezTo>
                  <a:pt x="216050" y="112183"/>
                  <a:pt x="76350" y="0"/>
                  <a:pt x="76350" y="0"/>
                </a:cubicBezTo>
                <a:lnTo>
                  <a:pt x="76350" y="0"/>
                </a:lnTo>
              </a:path>
            </a:pathLst>
          </a:custGeom>
          <a:noFill/>
          <a:ln w="3175" cap="flat">
            <a:solidFill>
              <a:schemeClr val="tx1"/>
            </a:solidFill>
            <a:prstDash val="sysDot"/>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spcBef>
                <a:spcPts val="0"/>
              </a:spcBef>
              <a:spcAft>
                <a:spcPts val="0"/>
              </a:spcAft>
              <a:buClrTx/>
              <a:buSzTx/>
              <a:buFontTx/>
              <a:buNone/>
              <a:tabLst/>
            </a:pPr>
            <a:endParaRPr kumimoji="0" lang="nb-NO" sz="1800" b="0" i="0" u="none" strike="noStrike" cap="none" spc="0" normalizeH="0" baseline="0">
              <a:ln>
                <a:noFill/>
              </a:ln>
              <a:solidFill>
                <a:srgbClr val="000000"/>
              </a:solidFill>
              <a:effectLst/>
              <a:uFillTx/>
              <a:latin typeface="Corbel" panose="020B0503020204020204" pitchFamily="34" charset="0"/>
            </a:endParaRPr>
          </a:p>
        </p:txBody>
      </p:sp>
      <p:sp>
        <p:nvSpPr>
          <p:cNvPr id="35" name="Frihåndsform: figur 34">
            <a:extLst>
              <a:ext uri="{FF2B5EF4-FFF2-40B4-BE49-F238E27FC236}">
                <a16:creationId xmlns:a16="http://schemas.microsoft.com/office/drawing/2014/main" id="{1116DE03-0ECA-4CD1-B0E8-3E079B8EDD64}"/>
              </a:ext>
            </a:extLst>
          </p:cNvPr>
          <p:cNvSpPr/>
          <p:nvPr/>
        </p:nvSpPr>
        <p:spPr>
          <a:xfrm>
            <a:off x="8974419" y="1176058"/>
            <a:ext cx="897479" cy="1076325"/>
          </a:xfrm>
          <a:custGeom>
            <a:avLst/>
            <a:gdLst>
              <a:gd name="connsiteX0" fmla="*/ 596900 w 596900"/>
              <a:gd name="connsiteY0" fmla="*/ 0 h 1092200"/>
              <a:gd name="connsiteX1" fmla="*/ 355600 w 596900"/>
              <a:gd name="connsiteY1" fmla="*/ 330200 h 1092200"/>
              <a:gd name="connsiteX2" fmla="*/ 520700 w 596900"/>
              <a:gd name="connsiteY2" fmla="*/ 495300 h 1092200"/>
              <a:gd name="connsiteX3" fmla="*/ 0 w 596900"/>
              <a:gd name="connsiteY3" fmla="*/ 1092200 h 1092200"/>
              <a:gd name="connsiteX4" fmla="*/ 0 w 596900"/>
              <a:gd name="connsiteY4" fmla="*/ 1092200 h 1092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900" h="1092200">
                <a:moveTo>
                  <a:pt x="596900" y="0"/>
                </a:moveTo>
                <a:cubicBezTo>
                  <a:pt x="482600" y="123825"/>
                  <a:pt x="368300" y="247650"/>
                  <a:pt x="355600" y="330200"/>
                </a:cubicBezTo>
                <a:cubicBezTo>
                  <a:pt x="342900" y="412750"/>
                  <a:pt x="579967" y="368300"/>
                  <a:pt x="520700" y="495300"/>
                </a:cubicBezTo>
                <a:cubicBezTo>
                  <a:pt x="461433" y="622300"/>
                  <a:pt x="0" y="1092200"/>
                  <a:pt x="0" y="1092200"/>
                </a:cubicBezTo>
                <a:lnTo>
                  <a:pt x="0" y="1092200"/>
                </a:lnTo>
              </a:path>
            </a:pathLst>
          </a:custGeom>
          <a:noFill/>
          <a:ln w="3175" cap="flat">
            <a:solidFill>
              <a:schemeClr val="tx1"/>
            </a:solidFill>
            <a:prstDash val="sysDot"/>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spcBef>
                <a:spcPts val="0"/>
              </a:spcBef>
              <a:spcAft>
                <a:spcPts val="0"/>
              </a:spcAft>
              <a:buClrTx/>
              <a:buSzTx/>
              <a:buFontTx/>
              <a:buNone/>
              <a:tabLst/>
            </a:pPr>
            <a:endParaRPr kumimoji="0" lang="nb-NO" sz="1800" b="0" i="0" u="none" strike="noStrike" cap="none" spc="0" normalizeH="0" baseline="0">
              <a:ln>
                <a:noFill/>
              </a:ln>
              <a:solidFill>
                <a:srgbClr val="000000"/>
              </a:solidFill>
              <a:effectLst/>
              <a:uFillTx/>
              <a:latin typeface="Corbel" panose="020B0503020204020204" pitchFamily="34" charset="0"/>
            </a:endParaRPr>
          </a:p>
        </p:txBody>
      </p:sp>
      <p:sp>
        <p:nvSpPr>
          <p:cNvPr id="38" name="Frihåndsform: figur 37">
            <a:extLst>
              <a:ext uri="{FF2B5EF4-FFF2-40B4-BE49-F238E27FC236}">
                <a16:creationId xmlns:a16="http://schemas.microsoft.com/office/drawing/2014/main" id="{21FC5748-B3F8-4D33-A057-9A62C4467CAD}"/>
              </a:ext>
            </a:extLst>
          </p:cNvPr>
          <p:cNvSpPr/>
          <p:nvPr/>
        </p:nvSpPr>
        <p:spPr>
          <a:xfrm>
            <a:off x="8902700" y="3340100"/>
            <a:ext cx="558800" cy="762000"/>
          </a:xfrm>
          <a:custGeom>
            <a:avLst/>
            <a:gdLst>
              <a:gd name="connsiteX0" fmla="*/ 558800 w 558800"/>
              <a:gd name="connsiteY0" fmla="*/ 0 h 762000"/>
              <a:gd name="connsiteX1" fmla="*/ 330200 w 558800"/>
              <a:gd name="connsiteY1" fmla="*/ 254000 h 762000"/>
              <a:gd name="connsiteX2" fmla="*/ 482600 w 558800"/>
              <a:gd name="connsiteY2" fmla="*/ 431800 h 762000"/>
              <a:gd name="connsiteX3" fmla="*/ 0 w 558800"/>
              <a:gd name="connsiteY3" fmla="*/ 762000 h 762000"/>
              <a:gd name="connsiteX4" fmla="*/ 0 w 558800"/>
              <a:gd name="connsiteY4" fmla="*/ 762000 h 76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800" h="762000">
                <a:moveTo>
                  <a:pt x="558800" y="0"/>
                </a:moveTo>
                <a:cubicBezTo>
                  <a:pt x="450850" y="91016"/>
                  <a:pt x="342900" y="182033"/>
                  <a:pt x="330200" y="254000"/>
                </a:cubicBezTo>
                <a:cubicBezTo>
                  <a:pt x="317500" y="325967"/>
                  <a:pt x="537633" y="347134"/>
                  <a:pt x="482600" y="431800"/>
                </a:cubicBezTo>
                <a:cubicBezTo>
                  <a:pt x="427567" y="516466"/>
                  <a:pt x="0" y="762000"/>
                  <a:pt x="0" y="762000"/>
                </a:cubicBezTo>
                <a:lnTo>
                  <a:pt x="0" y="762000"/>
                </a:lnTo>
              </a:path>
            </a:pathLst>
          </a:custGeom>
          <a:noFill/>
          <a:ln w="3175" cap="flat">
            <a:solidFill>
              <a:schemeClr val="tx1"/>
            </a:solidFill>
            <a:prstDash val="sysDot"/>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spcBef>
                <a:spcPts val="0"/>
              </a:spcBef>
              <a:spcAft>
                <a:spcPts val="0"/>
              </a:spcAft>
              <a:buClrTx/>
              <a:buSzTx/>
              <a:buFontTx/>
              <a:buNone/>
              <a:tabLst/>
            </a:pPr>
            <a:endParaRPr kumimoji="0" lang="nb-NO" sz="1800" b="0" i="0" u="none" strike="noStrike" cap="none" spc="0" normalizeH="0" baseline="0">
              <a:ln>
                <a:noFill/>
              </a:ln>
              <a:solidFill>
                <a:srgbClr val="000000"/>
              </a:solidFill>
              <a:effectLst/>
              <a:uFillTx/>
              <a:latin typeface="Corbel" panose="020B0503020204020204" pitchFamily="34" charset="0"/>
            </a:endParaRPr>
          </a:p>
        </p:txBody>
      </p:sp>
      <p:sp>
        <p:nvSpPr>
          <p:cNvPr id="39" name="Frihåndsform: figur 38">
            <a:extLst>
              <a:ext uri="{FF2B5EF4-FFF2-40B4-BE49-F238E27FC236}">
                <a16:creationId xmlns:a16="http://schemas.microsoft.com/office/drawing/2014/main" id="{15AE8F8D-23D8-43BB-800F-B7EADFF5B57C}"/>
              </a:ext>
            </a:extLst>
          </p:cNvPr>
          <p:cNvSpPr/>
          <p:nvPr/>
        </p:nvSpPr>
        <p:spPr>
          <a:xfrm>
            <a:off x="8877300" y="4838700"/>
            <a:ext cx="584189" cy="618980"/>
          </a:xfrm>
          <a:custGeom>
            <a:avLst/>
            <a:gdLst>
              <a:gd name="connsiteX0" fmla="*/ 0 w 635000"/>
              <a:gd name="connsiteY0" fmla="*/ 0 h 673100"/>
              <a:gd name="connsiteX1" fmla="*/ 469900 w 635000"/>
              <a:gd name="connsiteY1" fmla="*/ 190500 h 673100"/>
              <a:gd name="connsiteX2" fmla="*/ 444500 w 635000"/>
              <a:gd name="connsiteY2" fmla="*/ 444500 h 673100"/>
              <a:gd name="connsiteX3" fmla="*/ 635000 w 635000"/>
              <a:gd name="connsiteY3" fmla="*/ 673100 h 673100"/>
            </a:gdLst>
            <a:ahLst/>
            <a:cxnLst>
              <a:cxn ang="0">
                <a:pos x="connsiteX0" y="connsiteY0"/>
              </a:cxn>
              <a:cxn ang="0">
                <a:pos x="connsiteX1" y="connsiteY1"/>
              </a:cxn>
              <a:cxn ang="0">
                <a:pos x="connsiteX2" y="connsiteY2"/>
              </a:cxn>
              <a:cxn ang="0">
                <a:pos x="connsiteX3" y="connsiteY3"/>
              </a:cxn>
            </a:cxnLst>
            <a:rect l="l" t="t" r="r" b="b"/>
            <a:pathLst>
              <a:path w="635000" h="673100">
                <a:moveTo>
                  <a:pt x="0" y="0"/>
                </a:moveTo>
                <a:cubicBezTo>
                  <a:pt x="197908" y="58208"/>
                  <a:pt x="395817" y="116417"/>
                  <a:pt x="469900" y="190500"/>
                </a:cubicBezTo>
                <a:cubicBezTo>
                  <a:pt x="543983" y="264583"/>
                  <a:pt x="416983" y="364067"/>
                  <a:pt x="444500" y="444500"/>
                </a:cubicBezTo>
                <a:cubicBezTo>
                  <a:pt x="472017" y="524933"/>
                  <a:pt x="553508" y="599016"/>
                  <a:pt x="635000" y="673100"/>
                </a:cubicBezTo>
              </a:path>
            </a:pathLst>
          </a:custGeom>
          <a:noFill/>
          <a:ln w="3175" cap="flat">
            <a:solidFill>
              <a:schemeClr val="tx1"/>
            </a:solidFill>
            <a:prstDash val="sysDot"/>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spcBef>
                <a:spcPts val="0"/>
              </a:spcBef>
              <a:spcAft>
                <a:spcPts val="0"/>
              </a:spcAft>
              <a:buClrTx/>
              <a:buSzTx/>
              <a:buFontTx/>
              <a:buNone/>
              <a:tabLst/>
            </a:pPr>
            <a:endParaRPr kumimoji="0" lang="nb-NO" sz="1800" b="0" i="0" u="none" strike="noStrike" cap="none" spc="0" normalizeH="0" baseline="0">
              <a:ln>
                <a:noFill/>
              </a:ln>
              <a:solidFill>
                <a:srgbClr val="000000"/>
              </a:solidFill>
              <a:effectLst/>
              <a:uFillTx/>
              <a:latin typeface="Corbel" panose="020B0503020204020204" pitchFamily="34" charset="0"/>
            </a:endParaRPr>
          </a:p>
        </p:txBody>
      </p:sp>
      <p:sp>
        <p:nvSpPr>
          <p:cNvPr id="41" name="Frihåndsform: figur 40">
            <a:extLst>
              <a:ext uri="{FF2B5EF4-FFF2-40B4-BE49-F238E27FC236}">
                <a16:creationId xmlns:a16="http://schemas.microsoft.com/office/drawing/2014/main" id="{22CE8326-FBD8-4B5E-9716-205AF9C5F61B}"/>
              </a:ext>
            </a:extLst>
          </p:cNvPr>
          <p:cNvSpPr/>
          <p:nvPr/>
        </p:nvSpPr>
        <p:spPr>
          <a:xfrm>
            <a:off x="2320121" y="4261093"/>
            <a:ext cx="1061425" cy="1007484"/>
          </a:xfrm>
          <a:custGeom>
            <a:avLst/>
            <a:gdLst>
              <a:gd name="connsiteX0" fmla="*/ 289560 w 289560"/>
              <a:gd name="connsiteY0" fmla="*/ 0 h 906780"/>
              <a:gd name="connsiteX1" fmla="*/ 76200 w 289560"/>
              <a:gd name="connsiteY1" fmla="*/ 312420 h 906780"/>
              <a:gd name="connsiteX2" fmla="*/ 213360 w 289560"/>
              <a:gd name="connsiteY2" fmla="*/ 502920 h 906780"/>
              <a:gd name="connsiteX3" fmla="*/ 0 w 289560"/>
              <a:gd name="connsiteY3" fmla="*/ 906780 h 906780"/>
              <a:gd name="connsiteX4" fmla="*/ 0 w 289560"/>
              <a:gd name="connsiteY4" fmla="*/ 906780 h 906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560" h="906780">
                <a:moveTo>
                  <a:pt x="289560" y="0"/>
                </a:moveTo>
                <a:cubicBezTo>
                  <a:pt x="189230" y="114300"/>
                  <a:pt x="88900" y="228600"/>
                  <a:pt x="76200" y="312420"/>
                </a:cubicBezTo>
                <a:cubicBezTo>
                  <a:pt x="63500" y="396240"/>
                  <a:pt x="226060" y="403860"/>
                  <a:pt x="213360" y="502920"/>
                </a:cubicBezTo>
                <a:cubicBezTo>
                  <a:pt x="200660" y="601980"/>
                  <a:pt x="0" y="906780"/>
                  <a:pt x="0" y="906780"/>
                </a:cubicBezTo>
                <a:lnTo>
                  <a:pt x="0" y="906780"/>
                </a:lnTo>
              </a:path>
            </a:pathLst>
          </a:custGeom>
          <a:noFill/>
          <a:ln w="3175" cap="flat">
            <a:solidFill>
              <a:schemeClr val="tx1"/>
            </a:solidFill>
            <a:prstDash val="sysDot"/>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spcBef>
                <a:spcPts val="0"/>
              </a:spcBef>
              <a:spcAft>
                <a:spcPts val="0"/>
              </a:spcAft>
              <a:buClrTx/>
              <a:buSzTx/>
              <a:buFontTx/>
              <a:buNone/>
              <a:tabLst/>
            </a:pPr>
            <a:endParaRPr kumimoji="0" lang="nb-NO" sz="1800" b="0" i="0" u="none" strike="noStrike" cap="none" spc="0" normalizeH="0" baseline="0">
              <a:ln>
                <a:noFill/>
              </a:ln>
              <a:effectLst/>
              <a:highlight>
                <a:srgbClr val="132237"/>
              </a:highlight>
              <a:uFillTx/>
              <a:latin typeface="Corbel" panose="020B0503020204020204" pitchFamily="34" charset="0"/>
            </a:endParaRPr>
          </a:p>
        </p:txBody>
      </p:sp>
      <p:sp>
        <p:nvSpPr>
          <p:cNvPr id="42" name="Frihåndsform: figur 41">
            <a:extLst>
              <a:ext uri="{FF2B5EF4-FFF2-40B4-BE49-F238E27FC236}">
                <a16:creationId xmlns:a16="http://schemas.microsoft.com/office/drawing/2014/main" id="{33D80319-A87A-4035-9A40-E25869F2E460}"/>
              </a:ext>
            </a:extLst>
          </p:cNvPr>
          <p:cNvSpPr/>
          <p:nvPr/>
        </p:nvSpPr>
        <p:spPr>
          <a:xfrm>
            <a:off x="2320121" y="2849927"/>
            <a:ext cx="2708750" cy="586740"/>
          </a:xfrm>
          <a:custGeom>
            <a:avLst/>
            <a:gdLst>
              <a:gd name="connsiteX0" fmla="*/ 0 w 990600"/>
              <a:gd name="connsiteY0" fmla="*/ 0 h 586740"/>
              <a:gd name="connsiteX1" fmla="*/ 365760 w 990600"/>
              <a:gd name="connsiteY1" fmla="*/ 76200 h 586740"/>
              <a:gd name="connsiteX2" fmla="*/ 281940 w 990600"/>
              <a:gd name="connsiteY2" fmla="*/ 320040 h 586740"/>
              <a:gd name="connsiteX3" fmla="*/ 990600 w 990600"/>
              <a:gd name="connsiteY3" fmla="*/ 586740 h 586740"/>
              <a:gd name="connsiteX4" fmla="*/ 990600 w 990600"/>
              <a:gd name="connsiteY4" fmla="*/ 586740 h 586740"/>
              <a:gd name="connsiteX5" fmla="*/ 990600 w 990600"/>
              <a:gd name="connsiteY5" fmla="*/ 586740 h 586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0600" h="586740">
                <a:moveTo>
                  <a:pt x="0" y="0"/>
                </a:moveTo>
                <a:cubicBezTo>
                  <a:pt x="159385" y="11430"/>
                  <a:pt x="318770" y="22860"/>
                  <a:pt x="365760" y="76200"/>
                </a:cubicBezTo>
                <a:cubicBezTo>
                  <a:pt x="412750" y="129540"/>
                  <a:pt x="177800" y="234950"/>
                  <a:pt x="281940" y="320040"/>
                </a:cubicBezTo>
                <a:cubicBezTo>
                  <a:pt x="386080" y="405130"/>
                  <a:pt x="990600" y="586740"/>
                  <a:pt x="990600" y="586740"/>
                </a:cubicBezTo>
                <a:lnTo>
                  <a:pt x="990600" y="586740"/>
                </a:lnTo>
                <a:lnTo>
                  <a:pt x="990600" y="586740"/>
                </a:lnTo>
              </a:path>
            </a:pathLst>
          </a:custGeom>
          <a:noFill/>
          <a:ln w="3175" cap="flat">
            <a:solidFill>
              <a:schemeClr val="tx1"/>
            </a:solidFill>
            <a:prstDash val="sysDot"/>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spcBef>
                <a:spcPts val="0"/>
              </a:spcBef>
              <a:spcAft>
                <a:spcPts val="0"/>
              </a:spcAft>
              <a:buClrTx/>
              <a:buSzTx/>
              <a:buFontTx/>
              <a:buNone/>
              <a:tabLst/>
            </a:pPr>
            <a:endParaRPr kumimoji="0" lang="nb-NO" sz="1800" b="0" i="0" u="none" strike="noStrike" cap="none" spc="0" normalizeH="0" baseline="0">
              <a:ln>
                <a:noFill/>
              </a:ln>
              <a:solidFill>
                <a:srgbClr val="000000"/>
              </a:solidFill>
              <a:effectLst/>
              <a:uFillTx/>
              <a:latin typeface="Corbel" panose="020B0503020204020204" pitchFamily="34" charset="0"/>
            </a:endParaRPr>
          </a:p>
        </p:txBody>
      </p:sp>
      <p:cxnSp>
        <p:nvCxnSpPr>
          <p:cNvPr id="44" name="Rett linje 43">
            <a:extLst>
              <a:ext uri="{FF2B5EF4-FFF2-40B4-BE49-F238E27FC236}">
                <a16:creationId xmlns:a16="http://schemas.microsoft.com/office/drawing/2014/main" id="{FBB05197-EF00-4C68-9690-5B8B379F06ED}"/>
              </a:ext>
            </a:extLst>
          </p:cNvPr>
          <p:cNvCxnSpPr/>
          <p:nvPr/>
        </p:nvCxnSpPr>
        <p:spPr>
          <a:xfrm>
            <a:off x="2336023" y="1927860"/>
            <a:ext cx="0" cy="2135191"/>
          </a:xfrm>
          <a:prstGeom prst="line">
            <a:avLst/>
          </a:prstGeom>
          <a:noFill/>
          <a:ln w="3175" cap="flat">
            <a:solidFill>
              <a:schemeClr val="tx1"/>
            </a:solidFill>
            <a:prstDash val="sysDot"/>
            <a:round/>
          </a:ln>
          <a:effectLst/>
          <a:sp3d/>
        </p:spPr>
        <p:style>
          <a:lnRef idx="0">
            <a:scrgbClr r="0" g="0" b="0"/>
          </a:lnRef>
          <a:fillRef idx="0">
            <a:scrgbClr r="0" g="0" b="0"/>
          </a:fillRef>
          <a:effectRef idx="0">
            <a:scrgbClr r="0" g="0" b="0"/>
          </a:effectRef>
          <a:fontRef idx="none"/>
        </p:style>
      </p:cxnSp>
      <p:cxnSp>
        <p:nvCxnSpPr>
          <p:cNvPr id="45" name="Rett linje 44">
            <a:extLst>
              <a:ext uri="{FF2B5EF4-FFF2-40B4-BE49-F238E27FC236}">
                <a16:creationId xmlns:a16="http://schemas.microsoft.com/office/drawing/2014/main" id="{0E57A629-3FFF-4B9F-AD3A-20361ECF40D7}"/>
              </a:ext>
            </a:extLst>
          </p:cNvPr>
          <p:cNvCxnSpPr/>
          <p:nvPr/>
        </p:nvCxnSpPr>
        <p:spPr>
          <a:xfrm>
            <a:off x="2320121" y="4571289"/>
            <a:ext cx="0" cy="1548000"/>
          </a:xfrm>
          <a:prstGeom prst="line">
            <a:avLst/>
          </a:prstGeom>
          <a:noFill/>
          <a:ln w="3175" cap="flat">
            <a:solidFill>
              <a:schemeClr val="tx1"/>
            </a:solidFill>
            <a:prstDash val="sysDot"/>
            <a:round/>
          </a:ln>
          <a:effectLst/>
          <a:sp3d/>
        </p:spPr>
        <p:style>
          <a:lnRef idx="0">
            <a:scrgbClr r="0" g="0" b="0"/>
          </a:lnRef>
          <a:fillRef idx="0">
            <a:scrgbClr r="0" g="0" b="0"/>
          </a:fillRef>
          <a:effectRef idx="0">
            <a:scrgbClr r="0" g="0" b="0"/>
          </a:effectRef>
          <a:fontRef idx="none"/>
        </p:style>
      </p:cxnSp>
      <p:cxnSp>
        <p:nvCxnSpPr>
          <p:cNvPr id="46" name="Rett linje 45">
            <a:extLst>
              <a:ext uri="{FF2B5EF4-FFF2-40B4-BE49-F238E27FC236}">
                <a16:creationId xmlns:a16="http://schemas.microsoft.com/office/drawing/2014/main" id="{AA08A971-926B-416C-A613-1A0BFC2D757D}"/>
              </a:ext>
            </a:extLst>
          </p:cNvPr>
          <p:cNvCxnSpPr/>
          <p:nvPr/>
        </p:nvCxnSpPr>
        <p:spPr>
          <a:xfrm>
            <a:off x="9461500" y="2698826"/>
            <a:ext cx="0" cy="1332000"/>
          </a:xfrm>
          <a:prstGeom prst="line">
            <a:avLst/>
          </a:prstGeom>
          <a:noFill/>
          <a:ln w="3175" cap="flat">
            <a:solidFill>
              <a:schemeClr val="tx1"/>
            </a:solidFill>
            <a:prstDash val="sysDot"/>
            <a:round/>
          </a:ln>
          <a:effectLst/>
          <a:sp3d/>
        </p:spPr>
        <p:style>
          <a:lnRef idx="0">
            <a:scrgbClr r="0" g="0" b="0"/>
          </a:lnRef>
          <a:fillRef idx="0">
            <a:scrgbClr r="0" g="0" b="0"/>
          </a:fillRef>
          <a:effectRef idx="0">
            <a:scrgbClr r="0" g="0" b="0"/>
          </a:effectRef>
          <a:fontRef idx="none"/>
        </p:style>
      </p:cxnSp>
      <p:cxnSp>
        <p:nvCxnSpPr>
          <p:cNvPr id="47" name="Rett linje 46">
            <a:extLst>
              <a:ext uri="{FF2B5EF4-FFF2-40B4-BE49-F238E27FC236}">
                <a16:creationId xmlns:a16="http://schemas.microsoft.com/office/drawing/2014/main" id="{70CC4007-0CD7-4BFD-9BE3-87885AC50835}"/>
              </a:ext>
            </a:extLst>
          </p:cNvPr>
          <p:cNvCxnSpPr/>
          <p:nvPr/>
        </p:nvCxnSpPr>
        <p:spPr>
          <a:xfrm>
            <a:off x="9449545" y="4814894"/>
            <a:ext cx="0" cy="1116000"/>
          </a:xfrm>
          <a:prstGeom prst="line">
            <a:avLst/>
          </a:prstGeom>
          <a:noFill/>
          <a:ln w="3175" cap="flat">
            <a:solidFill>
              <a:schemeClr val="tx1"/>
            </a:solidFill>
            <a:prstDash val="sysDot"/>
            <a:round/>
          </a:ln>
          <a:effectLst/>
          <a:sp3d/>
        </p:spPr>
        <p:style>
          <a:lnRef idx="0">
            <a:scrgbClr r="0" g="0" b="0"/>
          </a:lnRef>
          <a:fillRef idx="0">
            <a:scrgbClr r="0" g="0" b="0"/>
          </a:fillRef>
          <a:effectRef idx="0">
            <a:scrgbClr r="0" g="0" b="0"/>
          </a:effectRef>
          <a:fontRef idx="none"/>
        </p:style>
      </p:cxnSp>
      <p:cxnSp>
        <p:nvCxnSpPr>
          <p:cNvPr id="49" name="Rett linje 48">
            <a:extLst>
              <a:ext uri="{FF2B5EF4-FFF2-40B4-BE49-F238E27FC236}">
                <a16:creationId xmlns:a16="http://schemas.microsoft.com/office/drawing/2014/main" id="{ED424214-6316-4ACF-B30A-0ABA5598CADD}"/>
              </a:ext>
            </a:extLst>
          </p:cNvPr>
          <p:cNvCxnSpPr/>
          <p:nvPr/>
        </p:nvCxnSpPr>
        <p:spPr>
          <a:xfrm>
            <a:off x="2949388" y="1165480"/>
            <a:ext cx="2196000" cy="0"/>
          </a:xfrm>
          <a:prstGeom prst="line">
            <a:avLst/>
          </a:prstGeom>
          <a:noFill/>
          <a:ln w="3175" cap="flat">
            <a:solidFill>
              <a:schemeClr val="tx1"/>
            </a:solidFill>
            <a:prstDash val="sysDot"/>
            <a:round/>
          </a:ln>
          <a:effectLst/>
          <a:sp3d/>
        </p:spPr>
        <p:style>
          <a:lnRef idx="0">
            <a:scrgbClr r="0" g="0" b="0"/>
          </a:lnRef>
          <a:fillRef idx="0">
            <a:scrgbClr r="0" g="0" b="0"/>
          </a:fillRef>
          <a:effectRef idx="0">
            <a:scrgbClr r="0" g="0" b="0"/>
          </a:effectRef>
          <a:fontRef idx="none"/>
        </p:style>
      </p:cxnSp>
      <p:cxnSp>
        <p:nvCxnSpPr>
          <p:cNvPr id="50" name="Rett linje 49">
            <a:extLst>
              <a:ext uri="{FF2B5EF4-FFF2-40B4-BE49-F238E27FC236}">
                <a16:creationId xmlns:a16="http://schemas.microsoft.com/office/drawing/2014/main" id="{B78DF0CE-D902-42AD-B356-567180EEAAF6}"/>
              </a:ext>
            </a:extLst>
          </p:cNvPr>
          <p:cNvCxnSpPr/>
          <p:nvPr/>
        </p:nvCxnSpPr>
        <p:spPr>
          <a:xfrm>
            <a:off x="5761052" y="1165480"/>
            <a:ext cx="2375647" cy="0"/>
          </a:xfrm>
          <a:prstGeom prst="line">
            <a:avLst/>
          </a:prstGeom>
          <a:noFill/>
          <a:ln w="3175" cap="flat">
            <a:solidFill>
              <a:schemeClr val="tx1"/>
            </a:solidFill>
            <a:prstDash val="sysDot"/>
            <a:round/>
          </a:ln>
          <a:effectLst/>
          <a:sp3d/>
        </p:spPr>
        <p:style>
          <a:lnRef idx="0">
            <a:scrgbClr r="0" g="0" b="0"/>
          </a:lnRef>
          <a:fillRef idx="0">
            <a:scrgbClr r="0" g="0" b="0"/>
          </a:fillRef>
          <a:effectRef idx="0">
            <a:scrgbClr r="0" g="0" b="0"/>
          </a:effectRef>
          <a:fontRef idx="none"/>
        </p:style>
      </p:cxnSp>
      <p:cxnSp>
        <p:nvCxnSpPr>
          <p:cNvPr id="51" name="Rett linje 50">
            <a:extLst>
              <a:ext uri="{FF2B5EF4-FFF2-40B4-BE49-F238E27FC236}">
                <a16:creationId xmlns:a16="http://schemas.microsoft.com/office/drawing/2014/main" id="{1A5BEF9A-8AE0-4B9C-AAE8-DAE46A5BD0B7}"/>
              </a:ext>
            </a:extLst>
          </p:cNvPr>
          <p:cNvCxnSpPr/>
          <p:nvPr/>
        </p:nvCxnSpPr>
        <p:spPr>
          <a:xfrm>
            <a:off x="9493998" y="1172637"/>
            <a:ext cx="1620000" cy="0"/>
          </a:xfrm>
          <a:prstGeom prst="line">
            <a:avLst/>
          </a:prstGeom>
          <a:noFill/>
          <a:ln w="3175" cap="flat">
            <a:solidFill>
              <a:schemeClr val="tx1"/>
            </a:solidFill>
            <a:prstDash val="sysDot"/>
            <a:round/>
          </a:ln>
          <a:effectLst/>
          <a:sp3d/>
        </p:spPr>
        <p:style>
          <a:lnRef idx="0">
            <a:scrgbClr r="0" g="0" b="0"/>
          </a:lnRef>
          <a:fillRef idx="0">
            <a:scrgbClr r="0" g="0" b="0"/>
          </a:fillRef>
          <a:effectRef idx="0">
            <a:scrgbClr r="0" g="0" b="0"/>
          </a:effectRef>
          <a:fontRef idx="none"/>
        </p:style>
      </p:cxnSp>
      <p:sp>
        <p:nvSpPr>
          <p:cNvPr id="7" name="TekstSylinder 6">
            <a:extLst>
              <a:ext uri="{FF2B5EF4-FFF2-40B4-BE49-F238E27FC236}">
                <a16:creationId xmlns:a16="http://schemas.microsoft.com/office/drawing/2014/main" id="{FE47470A-0E6F-BBDC-EAEC-AD3B38E0A179}"/>
              </a:ext>
            </a:extLst>
          </p:cNvPr>
          <p:cNvSpPr txBox="1"/>
          <p:nvPr/>
        </p:nvSpPr>
        <p:spPr>
          <a:xfrm>
            <a:off x="159733" y="388860"/>
            <a:ext cx="2342375" cy="8463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lang="nb-NO" sz="1400" b="1" dirty="0">
                <a:solidFill>
                  <a:schemeClr val="accent2">
                    <a:lumOff val="-2549"/>
                  </a:schemeClr>
                </a:solidFill>
                <a:latin typeface="Corbel" panose="020B0503020204020204" pitchFamily="34" charset="0"/>
                <a:sym typeface="Work Sans"/>
              </a:rPr>
              <a:t>Prosjektkanvas -</a:t>
            </a:r>
            <a:r>
              <a:rPr lang="nb-NO" sz="1400" dirty="0">
                <a:solidFill>
                  <a:schemeClr val="accent2">
                    <a:lumOff val="-2549"/>
                  </a:schemeClr>
                </a:solidFill>
                <a:latin typeface="Corbel" panose="020B0503020204020204" pitchFamily="34" charset="0"/>
                <a:sym typeface="Work Sans"/>
              </a:rPr>
              <a:t> elementer/bokser</a:t>
            </a:r>
          </a:p>
          <a:p>
            <a:pPr marL="0" marR="0" indent="0" defTabSz="914400" rtl="0" fontAlgn="auto" latinLnBrk="0" hangingPunct="0">
              <a:lnSpc>
                <a:spcPct val="100000"/>
              </a:lnSpc>
              <a:spcBef>
                <a:spcPts val="0"/>
              </a:spcBef>
              <a:spcAft>
                <a:spcPts val="0"/>
              </a:spcAft>
              <a:buClrTx/>
              <a:buSzTx/>
              <a:buFontTx/>
              <a:buNone/>
              <a:tabLst/>
            </a:pPr>
            <a:r>
              <a:rPr kumimoji="0" lang="nb-NO" sz="1050" b="0" i="0" u="none" strike="noStrike" cap="none" spc="0" normalizeH="0" baseline="0" dirty="0">
                <a:ln>
                  <a:noFill/>
                </a:ln>
                <a:solidFill>
                  <a:schemeClr val="accent2">
                    <a:lumOff val="-2549"/>
                  </a:schemeClr>
                </a:solidFill>
                <a:effectLst/>
                <a:uFillTx/>
                <a:latin typeface="Corbel" panose="020B0503020204020204" pitchFamily="34" charset="0"/>
                <a:sym typeface="Work Sans"/>
              </a:rPr>
              <a:t>Spørsmål og momenter som kan belyses i hver av de.</a:t>
            </a:r>
          </a:p>
        </p:txBody>
      </p:sp>
      <p:cxnSp>
        <p:nvCxnSpPr>
          <p:cNvPr id="31" name="Rett linje 30">
            <a:extLst>
              <a:ext uri="{FF2B5EF4-FFF2-40B4-BE49-F238E27FC236}">
                <a16:creationId xmlns:a16="http://schemas.microsoft.com/office/drawing/2014/main" id="{8518FA49-0416-4129-8E10-6980FF38C123}"/>
              </a:ext>
            </a:extLst>
          </p:cNvPr>
          <p:cNvCxnSpPr/>
          <p:nvPr/>
        </p:nvCxnSpPr>
        <p:spPr>
          <a:xfrm>
            <a:off x="2860319" y="5336056"/>
            <a:ext cx="3852000" cy="0"/>
          </a:xfrm>
          <a:prstGeom prst="line">
            <a:avLst/>
          </a:prstGeom>
          <a:noFill/>
          <a:ln w="3175" cap="flat">
            <a:solidFill>
              <a:schemeClr val="tx1"/>
            </a:solidFill>
            <a:prstDash val="sysDot"/>
            <a:round/>
          </a:ln>
          <a:effectLst/>
          <a:sp3d/>
        </p:spPr>
        <p:style>
          <a:lnRef idx="0">
            <a:scrgbClr r="0" g="0" b="0"/>
          </a:lnRef>
          <a:fillRef idx="0">
            <a:scrgbClr r="0" g="0" b="0"/>
          </a:fillRef>
          <a:effectRef idx="0">
            <a:scrgbClr r="0" g="0" b="0"/>
          </a:effectRef>
          <a:fontRef idx="none"/>
        </p:style>
      </p:cxnSp>
      <p:cxnSp>
        <p:nvCxnSpPr>
          <p:cNvPr id="36" name="Rett linje 35">
            <a:extLst>
              <a:ext uri="{FF2B5EF4-FFF2-40B4-BE49-F238E27FC236}">
                <a16:creationId xmlns:a16="http://schemas.microsoft.com/office/drawing/2014/main" id="{71AE6B29-DF35-4C43-9ED4-41C786299046}"/>
              </a:ext>
            </a:extLst>
          </p:cNvPr>
          <p:cNvCxnSpPr/>
          <p:nvPr/>
        </p:nvCxnSpPr>
        <p:spPr>
          <a:xfrm>
            <a:off x="6769894" y="5457680"/>
            <a:ext cx="2196000" cy="0"/>
          </a:xfrm>
          <a:prstGeom prst="line">
            <a:avLst/>
          </a:prstGeom>
          <a:noFill/>
          <a:ln w="3175" cap="flat">
            <a:solidFill>
              <a:schemeClr val="tx1"/>
            </a:solidFill>
            <a:prstDash val="sysDot"/>
            <a:round/>
          </a:ln>
          <a:effectLst/>
          <a:sp3d/>
        </p:spPr>
        <p:style>
          <a:lnRef idx="0">
            <a:scrgbClr r="0" g="0" b="0"/>
          </a:lnRef>
          <a:fillRef idx="0">
            <a:scrgbClr r="0" g="0" b="0"/>
          </a:fillRef>
          <a:effectRef idx="0">
            <a:scrgbClr r="0" g="0" b="0"/>
          </a:effectRef>
          <a:fontRef idx="none"/>
        </p:style>
      </p:cxnSp>
      <p:sp>
        <p:nvSpPr>
          <p:cNvPr id="2" name="TekstSylinder 1">
            <a:extLst>
              <a:ext uri="{FF2B5EF4-FFF2-40B4-BE49-F238E27FC236}">
                <a16:creationId xmlns:a16="http://schemas.microsoft.com/office/drawing/2014/main" id="{3648A294-7F6B-97CA-E3CA-CAB04962647D}"/>
              </a:ext>
            </a:extLst>
          </p:cNvPr>
          <p:cNvSpPr txBox="1"/>
          <p:nvPr/>
        </p:nvSpPr>
        <p:spPr>
          <a:xfrm>
            <a:off x="10734381" y="6642560"/>
            <a:ext cx="1407381" cy="2154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nb-NO" sz="800" b="0" i="0" u="none" strike="noStrike" cap="none" spc="0" normalizeH="0" baseline="0" noProof="0" dirty="0">
                <a:ln>
                  <a:noFill/>
                </a:ln>
                <a:solidFill>
                  <a:schemeClr val="accent2">
                    <a:lumOff val="-2549"/>
                  </a:schemeClr>
                </a:solidFill>
                <a:effectLst/>
                <a:uFillTx/>
                <a:latin typeface="Corbel" panose="020B0503020204020204" pitchFamily="34" charset="0"/>
                <a:cs typeface="Poppins" pitchFamily="2" charset="77"/>
                <a:sym typeface="Work Sans"/>
              </a:rPr>
              <a:t>Prosjektveilederen</a:t>
            </a:r>
            <a:r>
              <a:rPr kumimoji="0" lang="nb-NO" sz="800" b="0" i="0" u="none" strike="noStrike" cap="none" spc="0" normalizeH="0" baseline="0" dirty="0" err="1">
                <a:ln>
                  <a:noFill/>
                </a:ln>
                <a:solidFill>
                  <a:schemeClr val="accent2">
                    <a:lumOff val="-2549"/>
                  </a:schemeClr>
                </a:solidFill>
                <a:effectLst/>
                <a:uFillTx/>
                <a:latin typeface="Corbel" panose="020B0503020204020204" pitchFamily="34" charset="0"/>
                <a:cs typeface="Poppins" pitchFamily="2" charset="77"/>
                <a:sym typeface="Work Sans"/>
              </a:rPr>
              <a:t>.</a:t>
            </a:r>
            <a:r>
              <a:rPr kumimoji="0" lang="nb-NO" sz="800" b="0" i="0" u="none" strike="noStrike" cap="none" spc="0" normalizeH="0" baseline="0" noProof="0" dirty="0">
                <a:ln>
                  <a:noFill/>
                </a:ln>
                <a:solidFill>
                  <a:schemeClr val="accent2">
                    <a:lumOff val="-2549"/>
                  </a:schemeClr>
                </a:solidFill>
                <a:effectLst/>
                <a:uFillTx/>
                <a:latin typeface="Corbel" panose="020B0503020204020204" pitchFamily="34" charset="0"/>
                <a:cs typeface="Poppins" pitchFamily="2" charset="77"/>
                <a:sym typeface="Work Sans"/>
              </a:rPr>
              <a:t>no</a:t>
            </a:r>
          </a:p>
        </p:txBody>
      </p:sp>
    </p:spTree>
    <p:extLst>
      <p:ext uri="{BB962C8B-B14F-4D97-AF65-F5344CB8AC3E}">
        <p14:creationId xmlns:p14="http://schemas.microsoft.com/office/powerpoint/2010/main" val="1063186601"/>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553F85">
            <a:alpha val="5000"/>
          </a:srgbClr>
        </a:solidFill>
        <a:effectLst/>
      </p:bgPr>
    </p:bg>
    <p:spTree>
      <p:nvGrpSpPr>
        <p:cNvPr id="1" name=""/>
        <p:cNvGrpSpPr/>
        <p:nvPr/>
      </p:nvGrpSpPr>
      <p:grpSpPr>
        <a:xfrm>
          <a:off x="0" y="0"/>
          <a:ext cx="0" cy="0"/>
          <a:chOff x="0" y="0"/>
          <a:chExt cx="0" cy="0"/>
        </a:xfrm>
      </p:grpSpPr>
      <p:grpSp>
        <p:nvGrpSpPr>
          <p:cNvPr id="8" name="Gruppe 7">
            <a:extLst>
              <a:ext uri="{FF2B5EF4-FFF2-40B4-BE49-F238E27FC236}">
                <a16:creationId xmlns:a16="http://schemas.microsoft.com/office/drawing/2014/main" id="{9BDFCFAA-FF3B-E84D-B112-DF03B71AD2F3}"/>
              </a:ext>
            </a:extLst>
          </p:cNvPr>
          <p:cNvGrpSpPr/>
          <p:nvPr/>
        </p:nvGrpSpPr>
        <p:grpSpPr>
          <a:xfrm>
            <a:off x="252961" y="31276"/>
            <a:ext cx="11844021" cy="6790860"/>
            <a:chOff x="252961" y="31276"/>
            <a:chExt cx="11844021" cy="6790860"/>
          </a:xfrm>
        </p:grpSpPr>
        <p:sp>
          <p:nvSpPr>
            <p:cNvPr id="7" name="Tekstboks 2">
              <a:extLst>
                <a:ext uri="{FF2B5EF4-FFF2-40B4-BE49-F238E27FC236}">
                  <a16:creationId xmlns:a16="http://schemas.microsoft.com/office/drawing/2014/main" id="{564C2876-99D0-531D-DEEF-D08E1C8C5D41}"/>
                </a:ext>
              </a:extLst>
            </p:cNvPr>
            <p:cNvSpPr txBox="1"/>
            <p:nvPr/>
          </p:nvSpPr>
          <p:spPr>
            <a:xfrm>
              <a:off x="260912" y="6615150"/>
              <a:ext cx="1269365" cy="206986"/>
            </a:xfrm>
            <a:prstGeom prst="rect">
              <a:avLst/>
            </a:prstGeom>
            <a:solidFill>
              <a:schemeClr val="lt1"/>
            </a:solid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nb-NO" sz="800" dirty="0">
                  <a:solidFill>
                    <a:srgbClr val="553F85"/>
                  </a:solidFill>
                  <a:effectLst/>
                  <a:latin typeface="Bierstadt" panose="020B0004020202020204" pitchFamily="34" charset="0"/>
                  <a:ea typeface="Calibri" panose="020F0502020204030204" pitchFamily="34" charset="0"/>
                  <a:cs typeface="Times New Roman" panose="02020603050405020304" pitchFamily="18" charset="0"/>
                </a:rPr>
                <a:t>Prosjektveilederen.no</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Rektangel 1">
              <a:extLst>
                <a:ext uri="{FF2B5EF4-FFF2-40B4-BE49-F238E27FC236}">
                  <a16:creationId xmlns:a16="http://schemas.microsoft.com/office/drawing/2014/main" id="{B030DCAA-8ED1-4217-A77F-561E47C45521}"/>
                </a:ext>
              </a:extLst>
            </p:cNvPr>
            <p:cNvSpPr/>
            <p:nvPr/>
          </p:nvSpPr>
          <p:spPr>
            <a:xfrm>
              <a:off x="262218" y="514724"/>
              <a:ext cx="4392000" cy="1456764"/>
            </a:xfrm>
            <a:prstGeom prst="rect">
              <a:avLst/>
            </a:prstGeom>
            <a:solidFill>
              <a:srgbClr val="FFFFFF"/>
            </a:solidFill>
            <a:ln w="6350" cap="flat">
              <a:solidFill>
                <a:srgbClr val="7EBD57"/>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nb-NO" sz="1400" b="0" i="0" u="none" strike="noStrike" cap="none" spc="0" normalizeH="0" baseline="0">
                <a:ln>
                  <a:noFill/>
                </a:ln>
                <a:solidFill>
                  <a:schemeClr val="accent2">
                    <a:lumOff val="-2549"/>
                  </a:schemeClr>
                </a:solidFill>
                <a:effectLst/>
                <a:uFillTx/>
                <a:latin typeface="+mn-lt"/>
                <a:ea typeface="+mn-ea"/>
                <a:cs typeface="+mn-cs"/>
                <a:sym typeface="Work Sans"/>
              </a:endParaRPr>
            </a:p>
          </p:txBody>
        </p:sp>
        <p:sp>
          <p:nvSpPr>
            <p:cNvPr id="3" name="Rektangel 2">
              <a:extLst>
                <a:ext uri="{FF2B5EF4-FFF2-40B4-BE49-F238E27FC236}">
                  <a16:creationId xmlns:a16="http://schemas.microsoft.com/office/drawing/2014/main" id="{85B31EBA-363D-4C35-879E-29C2B83C3835}"/>
                </a:ext>
              </a:extLst>
            </p:cNvPr>
            <p:cNvSpPr/>
            <p:nvPr/>
          </p:nvSpPr>
          <p:spPr>
            <a:xfrm>
              <a:off x="4732470" y="514724"/>
              <a:ext cx="4392000" cy="1456764"/>
            </a:xfrm>
            <a:prstGeom prst="rect">
              <a:avLst/>
            </a:prstGeom>
            <a:solidFill>
              <a:srgbClr val="FFFFFF"/>
            </a:solidFill>
            <a:ln w="6350" cap="flat">
              <a:solidFill>
                <a:srgbClr val="7EBD57"/>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nb-NO" sz="1400" b="0" i="0" u="none" strike="noStrike" cap="none" spc="0" normalizeH="0" baseline="0">
                <a:ln>
                  <a:noFill/>
                </a:ln>
                <a:solidFill>
                  <a:schemeClr val="accent2">
                    <a:lumOff val="-2549"/>
                  </a:schemeClr>
                </a:solidFill>
                <a:effectLst/>
                <a:uFillTx/>
                <a:latin typeface="+mn-lt"/>
                <a:ea typeface="+mn-ea"/>
                <a:cs typeface="+mn-cs"/>
                <a:sym typeface="Work Sans"/>
              </a:endParaRPr>
            </a:p>
          </p:txBody>
        </p:sp>
        <p:sp>
          <p:nvSpPr>
            <p:cNvPr id="15" name="Rektangel 14">
              <a:extLst>
                <a:ext uri="{FF2B5EF4-FFF2-40B4-BE49-F238E27FC236}">
                  <a16:creationId xmlns:a16="http://schemas.microsoft.com/office/drawing/2014/main" id="{28F39B04-6965-447C-BDAA-4F23C264F033}"/>
                </a:ext>
              </a:extLst>
            </p:cNvPr>
            <p:cNvSpPr/>
            <p:nvPr/>
          </p:nvSpPr>
          <p:spPr>
            <a:xfrm>
              <a:off x="3000106" y="3599737"/>
              <a:ext cx="4392000" cy="1456764"/>
            </a:xfrm>
            <a:prstGeom prst="rect">
              <a:avLst/>
            </a:prstGeom>
            <a:solidFill>
              <a:srgbClr val="FFFFFF"/>
            </a:solidFill>
            <a:ln w="6350" cap="flat">
              <a:solidFill>
                <a:srgbClr val="15B2C8"/>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nb-NO" sz="1400" b="0" i="0" u="none" strike="noStrike" cap="none" spc="0" normalizeH="0" baseline="0">
                <a:ln>
                  <a:noFill/>
                </a:ln>
                <a:solidFill>
                  <a:schemeClr val="accent2">
                    <a:lumOff val="-2549"/>
                  </a:schemeClr>
                </a:solidFill>
                <a:effectLst/>
                <a:uFillTx/>
                <a:latin typeface="+mn-lt"/>
                <a:ea typeface="+mn-ea"/>
                <a:cs typeface="+mn-cs"/>
                <a:sym typeface="Work Sans"/>
              </a:endParaRPr>
            </a:p>
          </p:txBody>
        </p:sp>
        <p:sp>
          <p:nvSpPr>
            <p:cNvPr id="16" name="Rektangel 15">
              <a:extLst>
                <a:ext uri="{FF2B5EF4-FFF2-40B4-BE49-F238E27FC236}">
                  <a16:creationId xmlns:a16="http://schemas.microsoft.com/office/drawing/2014/main" id="{91DA5721-C47F-490F-B5CE-A902346EFDD5}"/>
                </a:ext>
              </a:extLst>
            </p:cNvPr>
            <p:cNvSpPr/>
            <p:nvPr/>
          </p:nvSpPr>
          <p:spPr>
            <a:xfrm>
              <a:off x="260912" y="5159190"/>
              <a:ext cx="7125754" cy="1456764"/>
            </a:xfrm>
            <a:prstGeom prst="rect">
              <a:avLst/>
            </a:prstGeom>
            <a:solidFill>
              <a:srgbClr val="FFFFFF"/>
            </a:solidFill>
            <a:ln w="6350" cap="flat">
              <a:solidFill>
                <a:srgbClr val="15B2C8"/>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nb-NO" sz="1400" b="0" i="0" u="none" strike="noStrike" cap="none" spc="0" normalizeH="0" baseline="0">
                <a:ln>
                  <a:noFill/>
                </a:ln>
                <a:solidFill>
                  <a:schemeClr val="accent2">
                    <a:lumOff val="-2549"/>
                  </a:schemeClr>
                </a:solidFill>
                <a:effectLst/>
                <a:uFillTx/>
                <a:latin typeface="+mn-lt"/>
                <a:ea typeface="+mn-ea"/>
                <a:cs typeface="+mn-cs"/>
                <a:sym typeface="Work Sans"/>
              </a:endParaRPr>
            </a:p>
          </p:txBody>
        </p:sp>
        <p:sp>
          <p:nvSpPr>
            <p:cNvPr id="17" name="Rektangel 16">
              <a:extLst>
                <a:ext uri="{FF2B5EF4-FFF2-40B4-BE49-F238E27FC236}">
                  <a16:creationId xmlns:a16="http://schemas.microsoft.com/office/drawing/2014/main" id="{01E8769E-1499-4425-BFB2-3D6FC286745E}"/>
                </a:ext>
              </a:extLst>
            </p:cNvPr>
            <p:cNvSpPr/>
            <p:nvPr/>
          </p:nvSpPr>
          <p:spPr>
            <a:xfrm>
              <a:off x="7479640" y="3599737"/>
              <a:ext cx="4392000" cy="1456764"/>
            </a:xfrm>
            <a:prstGeom prst="rect">
              <a:avLst/>
            </a:prstGeom>
            <a:solidFill>
              <a:srgbClr val="FFFFFF"/>
            </a:solidFill>
            <a:ln w="6350" cap="flat">
              <a:solidFill>
                <a:srgbClr val="E05D3C"/>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nb-NO" sz="1400" b="0" i="0" u="none" strike="noStrike" cap="none" spc="0" normalizeH="0" baseline="0">
                <a:ln>
                  <a:noFill/>
                </a:ln>
                <a:solidFill>
                  <a:schemeClr val="accent2">
                    <a:lumOff val="-2549"/>
                  </a:schemeClr>
                </a:solidFill>
                <a:effectLst/>
                <a:uFillTx/>
                <a:latin typeface="+mn-lt"/>
                <a:ea typeface="+mn-ea"/>
                <a:cs typeface="+mn-cs"/>
                <a:sym typeface="Work Sans"/>
              </a:endParaRPr>
            </a:p>
          </p:txBody>
        </p:sp>
        <p:sp>
          <p:nvSpPr>
            <p:cNvPr id="18" name="Rektangel 17">
              <a:extLst>
                <a:ext uri="{FF2B5EF4-FFF2-40B4-BE49-F238E27FC236}">
                  <a16:creationId xmlns:a16="http://schemas.microsoft.com/office/drawing/2014/main" id="{2E217752-345A-4E8F-B4D0-F23000BD5587}"/>
                </a:ext>
              </a:extLst>
            </p:cNvPr>
            <p:cNvSpPr/>
            <p:nvPr/>
          </p:nvSpPr>
          <p:spPr>
            <a:xfrm>
              <a:off x="7479640" y="5155863"/>
              <a:ext cx="4392000" cy="1456764"/>
            </a:xfrm>
            <a:prstGeom prst="rect">
              <a:avLst/>
            </a:prstGeom>
            <a:solidFill>
              <a:srgbClr val="FFFFFF"/>
            </a:solidFill>
            <a:ln w="6350" cap="flat">
              <a:solidFill>
                <a:srgbClr val="E05D3C"/>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nb-NO" sz="1400" b="0" i="0" u="none" strike="noStrike" cap="none" spc="0" normalizeH="0" baseline="0">
                <a:ln>
                  <a:noFill/>
                </a:ln>
                <a:solidFill>
                  <a:schemeClr val="accent2">
                    <a:lumOff val="-2549"/>
                  </a:schemeClr>
                </a:solidFill>
                <a:effectLst/>
                <a:uFillTx/>
                <a:latin typeface="+mn-lt"/>
                <a:ea typeface="+mn-ea"/>
                <a:cs typeface="+mn-cs"/>
                <a:sym typeface="Work Sans"/>
              </a:endParaRPr>
            </a:p>
          </p:txBody>
        </p:sp>
        <p:sp>
          <p:nvSpPr>
            <p:cNvPr id="19" name="Rektangel 18">
              <a:extLst>
                <a:ext uri="{FF2B5EF4-FFF2-40B4-BE49-F238E27FC236}">
                  <a16:creationId xmlns:a16="http://schemas.microsoft.com/office/drawing/2014/main" id="{A5E6EBEB-44BF-426F-B702-2E1CB2D01EE3}"/>
                </a:ext>
              </a:extLst>
            </p:cNvPr>
            <p:cNvSpPr/>
            <p:nvPr/>
          </p:nvSpPr>
          <p:spPr>
            <a:xfrm>
              <a:off x="252961" y="2066845"/>
              <a:ext cx="2637102" cy="3012890"/>
            </a:xfrm>
            <a:prstGeom prst="rect">
              <a:avLst/>
            </a:prstGeom>
            <a:solidFill>
              <a:srgbClr val="FFFFFF"/>
            </a:solidFill>
            <a:ln w="6350" cap="flat">
              <a:solidFill>
                <a:srgbClr val="15B2C8"/>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nb-NO" sz="1400" b="0" i="0" u="none" strike="noStrike" cap="none" spc="0" normalizeH="0" baseline="0">
                <a:ln>
                  <a:noFill/>
                </a:ln>
                <a:solidFill>
                  <a:schemeClr val="accent2">
                    <a:lumOff val="-2549"/>
                  </a:schemeClr>
                </a:solidFill>
                <a:effectLst/>
                <a:uFillTx/>
                <a:latin typeface="+mn-lt"/>
                <a:ea typeface="+mn-ea"/>
                <a:cs typeface="+mn-cs"/>
                <a:sym typeface="Work Sans"/>
              </a:endParaRPr>
            </a:p>
          </p:txBody>
        </p:sp>
        <p:sp>
          <p:nvSpPr>
            <p:cNvPr id="20" name="Rektangel 19">
              <a:extLst>
                <a:ext uri="{FF2B5EF4-FFF2-40B4-BE49-F238E27FC236}">
                  <a16:creationId xmlns:a16="http://schemas.microsoft.com/office/drawing/2014/main" id="{BDC1F994-427F-4517-9F3F-FFACB4024BD1}"/>
                </a:ext>
              </a:extLst>
            </p:cNvPr>
            <p:cNvSpPr/>
            <p:nvPr/>
          </p:nvSpPr>
          <p:spPr>
            <a:xfrm>
              <a:off x="9213600" y="514724"/>
              <a:ext cx="2658040" cy="3013003"/>
            </a:xfrm>
            <a:prstGeom prst="rect">
              <a:avLst/>
            </a:prstGeom>
            <a:solidFill>
              <a:srgbClr val="FFFFFF"/>
            </a:solidFill>
            <a:ln w="6350" cap="flat">
              <a:solidFill>
                <a:srgbClr val="7EBD57"/>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nb-NO" sz="1400" b="0" i="0" u="none" strike="noStrike" cap="none" spc="0" normalizeH="0" baseline="0">
                <a:ln>
                  <a:noFill/>
                </a:ln>
                <a:solidFill>
                  <a:schemeClr val="accent2">
                    <a:lumOff val="-2549"/>
                  </a:schemeClr>
                </a:solidFill>
                <a:effectLst/>
                <a:uFillTx/>
                <a:latin typeface="+mn-lt"/>
                <a:ea typeface="+mn-ea"/>
                <a:cs typeface="+mn-cs"/>
                <a:sym typeface="Work Sans"/>
              </a:endParaRPr>
            </a:p>
          </p:txBody>
        </p:sp>
        <p:sp>
          <p:nvSpPr>
            <p:cNvPr id="21" name="Rektangel 20">
              <a:extLst>
                <a:ext uri="{FF2B5EF4-FFF2-40B4-BE49-F238E27FC236}">
                  <a16:creationId xmlns:a16="http://schemas.microsoft.com/office/drawing/2014/main" id="{1D812130-A97D-441F-AD45-A074F29DBD76}"/>
                </a:ext>
              </a:extLst>
            </p:cNvPr>
            <p:cNvSpPr/>
            <p:nvPr/>
          </p:nvSpPr>
          <p:spPr>
            <a:xfrm>
              <a:off x="3000106" y="2044652"/>
              <a:ext cx="6118112" cy="1464978"/>
            </a:xfrm>
            <a:prstGeom prst="rect">
              <a:avLst/>
            </a:prstGeom>
            <a:solidFill>
              <a:srgbClr val="FFFFFF"/>
            </a:solidFill>
            <a:ln w="6350" cap="flat">
              <a:solidFill>
                <a:srgbClr val="7EBD57"/>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nb-NO" sz="1400" b="0" i="0" u="none" strike="noStrike" cap="none" spc="0" normalizeH="0" baseline="0">
                <a:ln>
                  <a:noFill/>
                </a:ln>
                <a:solidFill>
                  <a:schemeClr val="accent2">
                    <a:lumOff val="-2549"/>
                  </a:schemeClr>
                </a:solidFill>
                <a:effectLst/>
                <a:uFillTx/>
                <a:latin typeface="+mn-lt"/>
                <a:ea typeface="+mn-ea"/>
                <a:cs typeface="+mn-cs"/>
                <a:sym typeface="Work Sans"/>
              </a:endParaRPr>
            </a:p>
          </p:txBody>
        </p:sp>
        <p:sp>
          <p:nvSpPr>
            <p:cNvPr id="35" name="TekstSylinder 34">
              <a:extLst>
                <a:ext uri="{FF2B5EF4-FFF2-40B4-BE49-F238E27FC236}">
                  <a16:creationId xmlns:a16="http://schemas.microsoft.com/office/drawing/2014/main" id="{CD67E557-1663-4DB5-A16B-ECF823AC4EB6}"/>
                </a:ext>
              </a:extLst>
            </p:cNvPr>
            <p:cNvSpPr txBox="1"/>
            <p:nvPr/>
          </p:nvSpPr>
          <p:spPr>
            <a:xfrm>
              <a:off x="258066" y="31276"/>
              <a:ext cx="7881730" cy="4924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nb-NO" b="1" dirty="0">
                  <a:latin typeface="Calibri" panose="020F0502020204030204" pitchFamily="34" charset="0"/>
                  <a:cs typeface="Calibri" panose="020F0502020204030204" pitchFamily="34" charset="0"/>
                </a:rPr>
                <a:t>Prosjektkanvas</a:t>
              </a:r>
            </a:p>
            <a:p>
              <a:r>
                <a:rPr lang="nb-NO" sz="800" i="1" dirty="0">
                  <a:latin typeface="Calibri" panose="020F0502020204030204" pitchFamily="34" charset="0"/>
                  <a:cs typeface="Calibri" panose="020F0502020204030204" pitchFamily="34" charset="0"/>
                </a:rPr>
                <a:t>Prosjektkanvas er et hjelpemiddel for å legge til rette for prosjekter som bidrar til verdiskaping og med hensiktsmessige prosesser.</a:t>
              </a:r>
            </a:p>
          </p:txBody>
        </p:sp>
        <p:grpSp>
          <p:nvGrpSpPr>
            <p:cNvPr id="70" name="Gruppe 69">
              <a:extLst>
                <a:ext uri="{FF2B5EF4-FFF2-40B4-BE49-F238E27FC236}">
                  <a16:creationId xmlns:a16="http://schemas.microsoft.com/office/drawing/2014/main" id="{7B45A058-820E-49AD-8B50-C0BA231018DC}"/>
                </a:ext>
              </a:extLst>
            </p:cNvPr>
            <p:cNvGrpSpPr/>
            <p:nvPr/>
          </p:nvGrpSpPr>
          <p:grpSpPr>
            <a:xfrm>
              <a:off x="4315344" y="1606397"/>
              <a:ext cx="252000" cy="276995"/>
              <a:chOff x="4277244" y="1746097"/>
              <a:chExt cx="252000" cy="276995"/>
            </a:xfrm>
          </p:grpSpPr>
          <p:sp>
            <p:nvSpPr>
              <p:cNvPr id="25" name="Ellipse 24">
                <a:extLst>
                  <a:ext uri="{FF2B5EF4-FFF2-40B4-BE49-F238E27FC236}">
                    <a16:creationId xmlns:a16="http://schemas.microsoft.com/office/drawing/2014/main" id="{54753318-1C13-4E51-AE42-C5270FF79202}"/>
                  </a:ext>
                </a:extLst>
              </p:cNvPr>
              <p:cNvSpPr/>
              <p:nvPr/>
            </p:nvSpPr>
            <p:spPr>
              <a:xfrm>
                <a:off x="4277244" y="1759196"/>
                <a:ext cx="252000" cy="252000"/>
              </a:xfrm>
              <a:prstGeom prst="ellipse">
                <a:avLst/>
              </a:prstGeom>
              <a:solidFill>
                <a:srgbClr val="7EBD57"/>
              </a:solidFill>
              <a:ln w="25400" cap="flat">
                <a:solidFill>
                  <a:srgbClr val="8EC246"/>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nb-NO" sz="1400" b="0" i="0" u="none" strike="noStrike" cap="none" spc="0" normalizeH="0" baseline="0">
                  <a:ln>
                    <a:noFill/>
                  </a:ln>
                  <a:solidFill>
                    <a:schemeClr val="accent2">
                      <a:lumOff val="-2549"/>
                    </a:schemeClr>
                  </a:solidFill>
                  <a:effectLst/>
                  <a:uFillTx/>
                  <a:latin typeface="+mn-lt"/>
                  <a:ea typeface="+mn-ea"/>
                  <a:cs typeface="+mn-cs"/>
                  <a:sym typeface="Work Sans"/>
                </a:endParaRPr>
              </a:p>
            </p:txBody>
          </p:sp>
          <p:sp>
            <p:nvSpPr>
              <p:cNvPr id="22" name="TekstSylinder 21">
                <a:extLst>
                  <a:ext uri="{FF2B5EF4-FFF2-40B4-BE49-F238E27FC236}">
                    <a16:creationId xmlns:a16="http://schemas.microsoft.com/office/drawing/2014/main" id="{CF52AABC-351D-47EE-A444-70D17ECEE3F9}"/>
                  </a:ext>
                </a:extLst>
              </p:cNvPr>
              <p:cNvSpPr txBox="1"/>
              <p:nvPr/>
            </p:nvSpPr>
            <p:spPr>
              <a:xfrm>
                <a:off x="4320267" y="1746097"/>
                <a:ext cx="170877"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nb-NO" sz="1200" b="1" i="0" u="none" strike="noStrike" cap="none" spc="0" normalizeH="0" baseline="0" dirty="0">
                    <a:ln>
                      <a:noFill/>
                    </a:ln>
                    <a:solidFill>
                      <a:schemeClr val="bg1"/>
                    </a:solidFill>
                    <a:effectLst/>
                    <a:uFillTx/>
                    <a:latin typeface="Calibri" panose="020F0502020204030204" pitchFamily="34" charset="0"/>
                    <a:cs typeface="Calibri" panose="020F0502020204030204" pitchFamily="34" charset="0"/>
                    <a:sym typeface="Work Sans"/>
                  </a:rPr>
                  <a:t>1</a:t>
                </a:r>
              </a:p>
            </p:txBody>
          </p:sp>
        </p:grpSp>
        <p:grpSp>
          <p:nvGrpSpPr>
            <p:cNvPr id="71" name="Gruppe 70">
              <a:extLst>
                <a:ext uri="{FF2B5EF4-FFF2-40B4-BE49-F238E27FC236}">
                  <a16:creationId xmlns:a16="http://schemas.microsoft.com/office/drawing/2014/main" id="{068CC6FC-E48C-4FEE-B9AE-33F7B806E7ED}"/>
                </a:ext>
              </a:extLst>
            </p:cNvPr>
            <p:cNvGrpSpPr/>
            <p:nvPr/>
          </p:nvGrpSpPr>
          <p:grpSpPr>
            <a:xfrm>
              <a:off x="8821149" y="1611876"/>
              <a:ext cx="252000" cy="276995"/>
              <a:chOff x="8783049" y="1751576"/>
              <a:chExt cx="252000" cy="276995"/>
            </a:xfrm>
          </p:grpSpPr>
          <p:sp>
            <p:nvSpPr>
              <p:cNvPr id="26" name="Ellipse 25">
                <a:extLst>
                  <a:ext uri="{FF2B5EF4-FFF2-40B4-BE49-F238E27FC236}">
                    <a16:creationId xmlns:a16="http://schemas.microsoft.com/office/drawing/2014/main" id="{9927C6E0-0D44-43A3-93E5-0FF8F604A88E}"/>
                  </a:ext>
                </a:extLst>
              </p:cNvPr>
              <p:cNvSpPr/>
              <p:nvPr/>
            </p:nvSpPr>
            <p:spPr>
              <a:xfrm>
                <a:off x="8783049" y="1759196"/>
                <a:ext cx="252000" cy="252000"/>
              </a:xfrm>
              <a:prstGeom prst="ellipse">
                <a:avLst/>
              </a:prstGeom>
              <a:solidFill>
                <a:srgbClr val="7EBD57"/>
              </a:solidFill>
              <a:ln w="25400" cap="flat">
                <a:solidFill>
                  <a:srgbClr val="8EC246"/>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nb-NO" sz="1400" b="0" i="0" u="none" strike="noStrike" cap="none" spc="0" normalizeH="0" baseline="0">
                  <a:ln>
                    <a:noFill/>
                  </a:ln>
                  <a:solidFill>
                    <a:schemeClr val="accent2">
                      <a:lumOff val="-2549"/>
                    </a:schemeClr>
                  </a:solidFill>
                  <a:effectLst/>
                  <a:uFillTx/>
                  <a:latin typeface="+mn-lt"/>
                  <a:ea typeface="+mn-ea"/>
                  <a:cs typeface="+mn-cs"/>
                  <a:sym typeface="Work Sans"/>
                </a:endParaRPr>
              </a:p>
            </p:txBody>
          </p:sp>
          <p:sp>
            <p:nvSpPr>
              <p:cNvPr id="36" name="TekstSylinder 35">
                <a:extLst>
                  <a:ext uri="{FF2B5EF4-FFF2-40B4-BE49-F238E27FC236}">
                    <a16:creationId xmlns:a16="http://schemas.microsoft.com/office/drawing/2014/main" id="{8A3A08AA-7AB4-4FEE-AD80-5AFA75FBEDF7}"/>
                  </a:ext>
                </a:extLst>
              </p:cNvPr>
              <p:cNvSpPr txBox="1"/>
              <p:nvPr/>
            </p:nvSpPr>
            <p:spPr>
              <a:xfrm>
                <a:off x="8838850" y="1751576"/>
                <a:ext cx="170877"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nb-NO" sz="1200" b="1" i="0" u="none" strike="noStrike" cap="none" spc="0" normalizeH="0" baseline="0">
                    <a:ln>
                      <a:noFill/>
                    </a:ln>
                    <a:solidFill>
                      <a:schemeClr val="bg1"/>
                    </a:solidFill>
                    <a:effectLst/>
                    <a:uFillTx/>
                    <a:latin typeface="Calibri" panose="020F0502020204030204" pitchFamily="34" charset="0"/>
                    <a:cs typeface="Calibri" panose="020F0502020204030204" pitchFamily="34" charset="0"/>
                    <a:sym typeface="Work Sans"/>
                  </a:rPr>
                  <a:t>2</a:t>
                </a:r>
              </a:p>
            </p:txBody>
          </p:sp>
        </p:grpSp>
        <p:sp>
          <p:nvSpPr>
            <p:cNvPr id="37" name="TekstSylinder 36">
              <a:extLst>
                <a:ext uri="{FF2B5EF4-FFF2-40B4-BE49-F238E27FC236}">
                  <a16:creationId xmlns:a16="http://schemas.microsoft.com/office/drawing/2014/main" id="{0331FC62-7163-44A7-BECD-C413545A706F}"/>
                </a:ext>
              </a:extLst>
            </p:cNvPr>
            <p:cNvSpPr txBox="1"/>
            <p:nvPr/>
          </p:nvSpPr>
          <p:spPr>
            <a:xfrm>
              <a:off x="11597150" y="3166554"/>
              <a:ext cx="170877"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nb-NO" sz="1200" b="1" i="0" u="none" strike="noStrike" cap="none" spc="0" normalizeH="0" baseline="0">
                  <a:ln>
                    <a:noFill/>
                  </a:ln>
                  <a:solidFill>
                    <a:schemeClr val="bg1"/>
                  </a:solidFill>
                  <a:effectLst/>
                  <a:uFillTx/>
                  <a:latin typeface="Calibri" panose="020F0502020204030204" pitchFamily="34" charset="0"/>
                  <a:cs typeface="Calibri" panose="020F0502020204030204" pitchFamily="34" charset="0"/>
                  <a:sym typeface="Work Sans"/>
                </a:rPr>
                <a:t>3</a:t>
              </a:r>
            </a:p>
          </p:txBody>
        </p:sp>
        <p:grpSp>
          <p:nvGrpSpPr>
            <p:cNvPr id="73" name="Gruppe 72">
              <a:extLst>
                <a:ext uri="{FF2B5EF4-FFF2-40B4-BE49-F238E27FC236}">
                  <a16:creationId xmlns:a16="http://schemas.microsoft.com/office/drawing/2014/main" id="{014044B1-72BC-4D79-A480-6D7F525F0407}"/>
                </a:ext>
              </a:extLst>
            </p:cNvPr>
            <p:cNvGrpSpPr/>
            <p:nvPr/>
          </p:nvGrpSpPr>
          <p:grpSpPr>
            <a:xfrm>
              <a:off x="8821149" y="3174174"/>
              <a:ext cx="252000" cy="276995"/>
              <a:chOff x="8745949" y="3313874"/>
              <a:chExt cx="252000" cy="276995"/>
            </a:xfrm>
          </p:grpSpPr>
          <p:sp>
            <p:nvSpPr>
              <p:cNvPr id="28" name="Ellipse 27">
                <a:extLst>
                  <a:ext uri="{FF2B5EF4-FFF2-40B4-BE49-F238E27FC236}">
                    <a16:creationId xmlns:a16="http://schemas.microsoft.com/office/drawing/2014/main" id="{666AE20A-D87A-405B-945D-24F2D0E59874}"/>
                  </a:ext>
                </a:extLst>
              </p:cNvPr>
              <p:cNvSpPr/>
              <p:nvPr/>
            </p:nvSpPr>
            <p:spPr>
              <a:xfrm>
                <a:off x="8745949" y="3326372"/>
                <a:ext cx="252000" cy="252000"/>
              </a:xfrm>
              <a:prstGeom prst="ellipse">
                <a:avLst/>
              </a:prstGeom>
              <a:solidFill>
                <a:srgbClr val="7EBD57"/>
              </a:solidFill>
              <a:ln w="25400" cap="flat">
                <a:solidFill>
                  <a:srgbClr val="8EC246"/>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nb-NO" sz="1400" b="0" i="0" u="none" strike="noStrike" cap="none" spc="0" normalizeH="0" baseline="0">
                  <a:ln>
                    <a:noFill/>
                  </a:ln>
                  <a:solidFill>
                    <a:schemeClr val="accent2">
                      <a:lumOff val="-2549"/>
                    </a:schemeClr>
                  </a:solidFill>
                  <a:effectLst/>
                  <a:uFillTx/>
                  <a:latin typeface="+mn-lt"/>
                  <a:ea typeface="+mn-ea"/>
                  <a:cs typeface="+mn-cs"/>
                  <a:sym typeface="Work Sans"/>
                </a:endParaRPr>
              </a:p>
            </p:txBody>
          </p:sp>
          <p:sp>
            <p:nvSpPr>
              <p:cNvPr id="38" name="TekstSylinder 37">
                <a:extLst>
                  <a:ext uri="{FF2B5EF4-FFF2-40B4-BE49-F238E27FC236}">
                    <a16:creationId xmlns:a16="http://schemas.microsoft.com/office/drawing/2014/main" id="{D3A3644F-C504-47D9-8780-278F1A19DF03}"/>
                  </a:ext>
                </a:extLst>
              </p:cNvPr>
              <p:cNvSpPr txBox="1"/>
              <p:nvPr/>
            </p:nvSpPr>
            <p:spPr>
              <a:xfrm>
                <a:off x="8784639" y="3313874"/>
                <a:ext cx="170877"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nb-NO" sz="1200" b="1" i="0" u="none" strike="noStrike" cap="none" spc="0" normalizeH="0" baseline="0">
                    <a:ln>
                      <a:noFill/>
                    </a:ln>
                    <a:solidFill>
                      <a:schemeClr val="bg1"/>
                    </a:solidFill>
                    <a:effectLst/>
                    <a:uFillTx/>
                    <a:latin typeface="Calibri" panose="020F0502020204030204" pitchFamily="34" charset="0"/>
                    <a:cs typeface="Calibri" panose="020F0502020204030204" pitchFamily="34" charset="0"/>
                    <a:sym typeface="Work Sans"/>
                  </a:rPr>
                  <a:t>4</a:t>
                </a:r>
              </a:p>
            </p:txBody>
          </p:sp>
        </p:grpSp>
        <p:grpSp>
          <p:nvGrpSpPr>
            <p:cNvPr id="72" name="Gruppe 71">
              <a:extLst>
                <a:ext uri="{FF2B5EF4-FFF2-40B4-BE49-F238E27FC236}">
                  <a16:creationId xmlns:a16="http://schemas.microsoft.com/office/drawing/2014/main" id="{75ED6230-F8C4-413F-9F6E-95243D2187B8}"/>
                </a:ext>
              </a:extLst>
            </p:cNvPr>
            <p:cNvGrpSpPr/>
            <p:nvPr/>
          </p:nvGrpSpPr>
          <p:grpSpPr>
            <a:xfrm>
              <a:off x="11548969" y="3174174"/>
              <a:ext cx="252000" cy="276995"/>
              <a:chOff x="11510869" y="3313874"/>
              <a:chExt cx="252000" cy="276995"/>
            </a:xfrm>
          </p:grpSpPr>
          <p:sp>
            <p:nvSpPr>
              <p:cNvPr id="27" name="Ellipse 26">
                <a:extLst>
                  <a:ext uri="{FF2B5EF4-FFF2-40B4-BE49-F238E27FC236}">
                    <a16:creationId xmlns:a16="http://schemas.microsoft.com/office/drawing/2014/main" id="{11D10F27-FC40-4D24-92C4-875A927BF983}"/>
                  </a:ext>
                </a:extLst>
              </p:cNvPr>
              <p:cNvSpPr/>
              <p:nvPr/>
            </p:nvSpPr>
            <p:spPr>
              <a:xfrm>
                <a:off x="11510869" y="3318478"/>
                <a:ext cx="252000" cy="252000"/>
              </a:xfrm>
              <a:prstGeom prst="ellipse">
                <a:avLst/>
              </a:prstGeom>
              <a:solidFill>
                <a:srgbClr val="7EBD57"/>
              </a:solidFill>
              <a:ln w="25400" cap="flat">
                <a:solidFill>
                  <a:srgbClr val="8EC246"/>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nb-NO" sz="1400" b="0" i="0" u="none" strike="noStrike" cap="none" spc="0" normalizeH="0" baseline="0">
                  <a:ln>
                    <a:noFill/>
                  </a:ln>
                  <a:solidFill>
                    <a:schemeClr val="accent2">
                      <a:lumOff val="-2549"/>
                    </a:schemeClr>
                  </a:solidFill>
                  <a:effectLst/>
                  <a:uFillTx/>
                  <a:latin typeface="+mn-lt"/>
                  <a:ea typeface="+mn-ea"/>
                  <a:cs typeface="+mn-cs"/>
                  <a:sym typeface="Work Sans"/>
                </a:endParaRPr>
              </a:p>
            </p:txBody>
          </p:sp>
          <p:sp>
            <p:nvSpPr>
              <p:cNvPr id="39" name="TekstSylinder 38">
                <a:extLst>
                  <a:ext uri="{FF2B5EF4-FFF2-40B4-BE49-F238E27FC236}">
                    <a16:creationId xmlns:a16="http://schemas.microsoft.com/office/drawing/2014/main" id="{2A1825FA-9839-47B6-A735-15C957745339}"/>
                  </a:ext>
                </a:extLst>
              </p:cNvPr>
              <p:cNvSpPr txBox="1"/>
              <p:nvPr/>
            </p:nvSpPr>
            <p:spPr>
              <a:xfrm>
                <a:off x="11551430" y="3313874"/>
                <a:ext cx="170877"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nb-NO" sz="1200" b="1" i="0" u="none" strike="noStrike" cap="none" spc="0" normalizeH="0" baseline="0">
                    <a:ln>
                      <a:noFill/>
                    </a:ln>
                    <a:solidFill>
                      <a:schemeClr val="bg1"/>
                    </a:solidFill>
                    <a:effectLst/>
                    <a:uFillTx/>
                    <a:latin typeface="Calibri" panose="020F0502020204030204" pitchFamily="34" charset="0"/>
                    <a:cs typeface="Calibri" panose="020F0502020204030204" pitchFamily="34" charset="0"/>
                    <a:sym typeface="Work Sans"/>
                  </a:rPr>
                  <a:t>3</a:t>
                </a:r>
              </a:p>
            </p:txBody>
          </p:sp>
        </p:grpSp>
        <p:grpSp>
          <p:nvGrpSpPr>
            <p:cNvPr id="76" name="Gruppe 75">
              <a:extLst>
                <a:ext uri="{FF2B5EF4-FFF2-40B4-BE49-F238E27FC236}">
                  <a16:creationId xmlns:a16="http://schemas.microsoft.com/office/drawing/2014/main" id="{45AFB5B6-7915-4A6F-87C4-D0A10EF12E4C}"/>
                </a:ext>
              </a:extLst>
            </p:cNvPr>
            <p:cNvGrpSpPr/>
            <p:nvPr/>
          </p:nvGrpSpPr>
          <p:grpSpPr>
            <a:xfrm>
              <a:off x="2569334" y="4690640"/>
              <a:ext cx="252000" cy="276995"/>
              <a:chOff x="2551858" y="6426127"/>
              <a:chExt cx="252000" cy="276995"/>
            </a:xfrm>
          </p:grpSpPr>
          <p:sp>
            <p:nvSpPr>
              <p:cNvPr id="33" name="Ellipse 32">
                <a:extLst>
                  <a:ext uri="{FF2B5EF4-FFF2-40B4-BE49-F238E27FC236}">
                    <a16:creationId xmlns:a16="http://schemas.microsoft.com/office/drawing/2014/main" id="{B9924CEF-FB37-4E77-B132-1189F316BF5D}"/>
                  </a:ext>
                </a:extLst>
              </p:cNvPr>
              <p:cNvSpPr/>
              <p:nvPr/>
            </p:nvSpPr>
            <p:spPr>
              <a:xfrm>
                <a:off x="2551858" y="6432397"/>
                <a:ext cx="252000" cy="252000"/>
              </a:xfrm>
              <a:prstGeom prst="ellipse">
                <a:avLst/>
              </a:prstGeom>
              <a:solidFill>
                <a:srgbClr val="15B2C8"/>
              </a:solidFill>
              <a:ln w="25400" cap="flat">
                <a:solidFill>
                  <a:srgbClr val="2CB9D9"/>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nb-NO" sz="1400" b="0" i="0" u="none" strike="noStrike" cap="none" spc="0" normalizeH="0" baseline="0">
                  <a:ln>
                    <a:noFill/>
                  </a:ln>
                  <a:solidFill>
                    <a:schemeClr val="accent2">
                      <a:lumOff val="-2549"/>
                    </a:schemeClr>
                  </a:solidFill>
                  <a:effectLst/>
                  <a:uFillTx/>
                  <a:latin typeface="+mn-lt"/>
                  <a:ea typeface="+mn-ea"/>
                  <a:cs typeface="+mn-cs"/>
                  <a:sym typeface="Work Sans"/>
                </a:endParaRPr>
              </a:p>
            </p:txBody>
          </p:sp>
          <p:sp>
            <p:nvSpPr>
              <p:cNvPr id="40" name="TekstSylinder 39">
                <a:extLst>
                  <a:ext uri="{FF2B5EF4-FFF2-40B4-BE49-F238E27FC236}">
                    <a16:creationId xmlns:a16="http://schemas.microsoft.com/office/drawing/2014/main" id="{316880AF-76B3-4245-BA9A-AAFE8B1990A0}"/>
                  </a:ext>
                </a:extLst>
              </p:cNvPr>
              <p:cNvSpPr txBox="1"/>
              <p:nvPr/>
            </p:nvSpPr>
            <p:spPr>
              <a:xfrm>
                <a:off x="2591310" y="6426127"/>
                <a:ext cx="170877"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nb-NO" sz="1200" b="1" i="0" u="none" strike="noStrike" cap="none" spc="0" normalizeH="0" baseline="0" dirty="0">
                    <a:ln>
                      <a:noFill/>
                    </a:ln>
                    <a:solidFill>
                      <a:schemeClr val="bg1"/>
                    </a:solidFill>
                    <a:effectLst/>
                    <a:uFillTx/>
                    <a:latin typeface="Calibri" panose="020F0502020204030204" pitchFamily="34" charset="0"/>
                    <a:cs typeface="Calibri" panose="020F0502020204030204" pitchFamily="34" charset="0"/>
                    <a:sym typeface="Work Sans"/>
                  </a:rPr>
                  <a:t>5</a:t>
                </a:r>
              </a:p>
            </p:txBody>
          </p:sp>
        </p:grpSp>
        <p:grpSp>
          <p:nvGrpSpPr>
            <p:cNvPr id="74" name="Gruppe 73">
              <a:extLst>
                <a:ext uri="{FF2B5EF4-FFF2-40B4-BE49-F238E27FC236}">
                  <a16:creationId xmlns:a16="http://schemas.microsoft.com/office/drawing/2014/main" id="{2880294F-7433-4A96-ABD0-007C2F4ADFFC}"/>
                </a:ext>
              </a:extLst>
            </p:cNvPr>
            <p:cNvGrpSpPr/>
            <p:nvPr/>
          </p:nvGrpSpPr>
          <p:grpSpPr>
            <a:xfrm>
              <a:off x="7057873" y="4720060"/>
              <a:ext cx="252000" cy="276995"/>
              <a:chOff x="7019773" y="4859760"/>
              <a:chExt cx="252000" cy="276995"/>
            </a:xfrm>
          </p:grpSpPr>
          <p:sp>
            <p:nvSpPr>
              <p:cNvPr id="29" name="Ellipse 28">
                <a:extLst>
                  <a:ext uri="{FF2B5EF4-FFF2-40B4-BE49-F238E27FC236}">
                    <a16:creationId xmlns:a16="http://schemas.microsoft.com/office/drawing/2014/main" id="{8B5F8587-3C99-461C-8BD8-93A2C598E370}"/>
                  </a:ext>
                </a:extLst>
              </p:cNvPr>
              <p:cNvSpPr/>
              <p:nvPr/>
            </p:nvSpPr>
            <p:spPr>
              <a:xfrm>
                <a:off x="7019773" y="4867380"/>
                <a:ext cx="252000" cy="252000"/>
              </a:xfrm>
              <a:prstGeom prst="ellipse">
                <a:avLst/>
              </a:prstGeom>
              <a:solidFill>
                <a:srgbClr val="15B2C8"/>
              </a:solidFill>
              <a:ln w="25400" cap="flat">
                <a:solidFill>
                  <a:srgbClr val="2CB9D9"/>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nb-NO" sz="1400" b="0" i="0" u="none" strike="noStrike" cap="none" spc="0" normalizeH="0" baseline="0">
                  <a:ln>
                    <a:noFill/>
                  </a:ln>
                  <a:solidFill>
                    <a:schemeClr val="accent2">
                      <a:lumOff val="-2549"/>
                    </a:schemeClr>
                  </a:solidFill>
                  <a:effectLst/>
                  <a:uFillTx/>
                  <a:latin typeface="+mn-lt"/>
                  <a:ea typeface="+mn-ea"/>
                  <a:cs typeface="+mn-cs"/>
                  <a:sym typeface="Work Sans"/>
                </a:endParaRPr>
              </a:p>
            </p:txBody>
          </p:sp>
          <p:sp>
            <p:nvSpPr>
              <p:cNvPr id="41" name="TekstSylinder 40">
                <a:extLst>
                  <a:ext uri="{FF2B5EF4-FFF2-40B4-BE49-F238E27FC236}">
                    <a16:creationId xmlns:a16="http://schemas.microsoft.com/office/drawing/2014/main" id="{D6ECF5DB-3E2C-4A2A-B53E-1B66807614CD}"/>
                  </a:ext>
                </a:extLst>
              </p:cNvPr>
              <p:cNvSpPr txBox="1"/>
              <p:nvPr/>
            </p:nvSpPr>
            <p:spPr>
              <a:xfrm>
                <a:off x="7059214" y="4859760"/>
                <a:ext cx="170877"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lang="nb-NO" sz="1200" b="1" dirty="0">
                    <a:solidFill>
                      <a:schemeClr val="bg1"/>
                    </a:solidFill>
                    <a:latin typeface="Calibri" panose="020F0502020204030204" pitchFamily="34" charset="0"/>
                    <a:cs typeface="Calibri" panose="020F0502020204030204" pitchFamily="34" charset="0"/>
                    <a:sym typeface="Work Sans"/>
                  </a:rPr>
                  <a:t>7</a:t>
                </a:r>
                <a:endParaRPr kumimoji="0" lang="nb-NO" sz="1200" b="1" i="0" u="none" strike="noStrike" cap="none" spc="0" normalizeH="0" baseline="0" dirty="0">
                  <a:ln>
                    <a:noFill/>
                  </a:ln>
                  <a:solidFill>
                    <a:schemeClr val="bg1"/>
                  </a:solidFill>
                  <a:effectLst/>
                  <a:uFillTx/>
                  <a:latin typeface="Calibri" panose="020F0502020204030204" pitchFamily="34" charset="0"/>
                  <a:cs typeface="Calibri" panose="020F0502020204030204" pitchFamily="34" charset="0"/>
                  <a:sym typeface="Work Sans"/>
                </a:endParaRPr>
              </a:p>
            </p:txBody>
          </p:sp>
        </p:grpSp>
        <p:grpSp>
          <p:nvGrpSpPr>
            <p:cNvPr id="75" name="Gruppe 74">
              <a:extLst>
                <a:ext uri="{FF2B5EF4-FFF2-40B4-BE49-F238E27FC236}">
                  <a16:creationId xmlns:a16="http://schemas.microsoft.com/office/drawing/2014/main" id="{74E1625F-939C-4E74-BA01-2B4023918ED5}"/>
                </a:ext>
              </a:extLst>
            </p:cNvPr>
            <p:cNvGrpSpPr/>
            <p:nvPr/>
          </p:nvGrpSpPr>
          <p:grpSpPr>
            <a:xfrm>
              <a:off x="7057873" y="6269837"/>
              <a:ext cx="252000" cy="276995"/>
              <a:chOff x="7019773" y="6409537"/>
              <a:chExt cx="252000" cy="276995"/>
            </a:xfrm>
          </p:grpSpPr>
          <p:sp>
            <p:nvSpPr>
              <p:cNvPr id="32" name="Ellipse 31">
                <a:extLst>
                  <a:ext uri="{FF2B5EF4-FFF2-40B4-BE49-F238E27FC236}">
                    <a16:creationId xmlns:a16="http://schemas.microsoft.com/office/drawing/2014/main" id="{2F9B09AA-3A46-4590-B9A1-10354B4DFF09}"/>
                  </a:ext>
                </a:extLst>
              </p:cNvPr>
              <p:cNvSpPr/>
              <p:nvPr/>
            </p:nvSpPr>
            <p:spPr>
              <a:xfrm>
                <a:off x="7019773" y="6421272"/>
                <a:ext cx="252000" cy="252000"/>
              </a:xfrm>
              <a:prstGeom prst="ellipse">
                <a:avLst/>
              </a:prstGeom>
              <a:solidFill>
                <a:srgbClr val="15B2C8"/>
              </a:solidFill>
              <a:ln w="25400" cap="flat">
                <a:solidFill>
                  <a:srgbClr val="2CB9D9"/>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nb-NO" sz="1400" b="0" i="0" u="none" strike="noStrike" cap="none" spc="0" normalizeH="0" baseline="0">
                  <a:ln>
                    <a:noFill/>
                  </a:ln>
                  <a:solidFill>
                    <a:schemeClr val="accent2">
                      <a:lumOff val="-2549"/>
                    </a:schemeClr>
                  </a:solidFill>
                  <a:effectLst/>
                  <a:uFillTx/>
                  <a:latin typeface="+mn-lt"/>
                  <a:ea typeface="+mn-ea"/>
                  <a:cs typeface="+mn-cs"/>
                  <a:sym typeface="Work Sans"/>
                </a:endParaRPr>
              </a:p>
            </p:txBody>
          </p:sp>
          <p:sp>
            <p:nvSpPr>
              <p:cNvPr id="42" name="TekstSylinder 41">
                <a:extLst>
                  <a:ext uri="{FF2B5EF4-FFF2-40B4-BE49-F238E27FC236}">
                    <a16:creationId xmlns:a16="http://schemas.microsoft.com/office/drawing/2014/main" id="{0EBAF2D7-01E8-46FB-90E6-E0739924B237}"/>
                  </a:ext>
                </a:extLst>
              </p:cNvPr>
              <p:cNvSpPr txBox="1"/>
              <p:nvPr/>
            </p:nvSpPr>
            <p:spPr>
              <a:xfrm>
                <a:off x="7064422" y="6409537"/>
                <a:ext cx="170877"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nb-NO" sz="1200" b="1" i="0" u="none" strike="noStrike" cap="none" spc="0" normalizeH="0" baseline="0" dirty="0">
                    <a:ln>
                      <a:noFill/>
                    </a:ln>
                    <a:solidFill>
                      <a:schemeClr val="bg1"/>
                    </a:solidFill>
                    <a:effectLst/>
                    <a:uFillTx/>
                    <a:latin typeface="Calibri" panose="020F0502020204030204" pitchFamily="34" charset="0"/>
                    <a:cs typeface="Calibri" panose="020F0502020204030204" pitchFamily="34" charset="0"/>
                    <a:sym typeface="Work Sans"/>
                  </a:rPr>
                  <a:t>6</a:t>
                </a:r>
              </a:p>
            </p:txBody>
          </p:sp>
        </p:grpSp>
        <p:grpSp>
          <p:nvGrpSpPr>
            <p:cNvPr id="77" name="Gruppe 76">
              <a:extLst>
                <a:ext uri="{FF2B5EF4-FFF2-40B4-BE49-F238E27FC236}">
                  <a16:creationId xmlns:a16="http://schemas.microsoft.com/office/drawing/2014/main" id="{4139A5C6-86BD-41FD-AD51-2D3F04A81B9C}"/>
                </a:ext>
              </a:extLst>
            </p:cNvPr>
            <p:cNvGrpSpPr/>
            <p:nvPr/>
          </p:nvGrpSpPr>
          <p:grpSpPr>
            <a:xfrm>
              <a:off x="11548969" y="4700821"/>
              <a:ext cx="252000" cy="276995"/>
              <a:chOff x="11510869" y="4840521"/>
              <a:chExt cx="252000" cy="276995"/>
            </a:xfrm>
          </p:grpSpPr>
          <p:sp>
            <p:nvSpPr>
              <p:cNvPr id="30" name="Ellipse 29">
                <a:extLst>
                  <a:ext uri="{FF2B5EF4-FFF2-40B4-BE49-F238E27FC236}">
                    <a16:creationId xmlns:a16="http://schemas.microsoft.com/office/drawing/2014/main" id="{D609FA7B-1411-417D-AEA3-74A73BD8DB6E}"/>
                  </a:ext>
                </a:extLst>
              </p:cNvPr>
              <p:cNvSpPr/>
              <p:nvPr/>
            </p:nvSpPr>
            <p:spPr>
              <a:xfrm>
                <a:off x="11510869" y="4855335"/>
                <a:ext cx="252000" cy="252000"/>
              </a:xfrm>
              <a:prstGeom prst="ellipse">
                <a:avLst/>
              </a:prstGeom>
              <a:solidFill>
                <a:srgbClr val="E05D3C"/>
              </a:solidFill>
              <a:ln w="25400" cap="flat">
                <a:solidFill>
                  <a:srgbClr val="ED5C2B"/>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nb-NO" sz="1400" b="0" i="0" u="none" strike="noStrike" cap="none" spc="0" normalizeH="0" baseline="0">
                  <a:ln>
                    <a:noFill/>
                  </a:ln>
                  <a:solidFill>
                    <a:schemeClr val="accent2">
                      <a:lumOff val="-2549"/>
                    </a:schemeClr>
                  </a:solidFill>
                  <a:effectLst/>
                  <a:uFillTx/>
                  <a:latin typeface="+mn-lt"/>
                  <a:ea typeface="+mn-ea"/>
                  <a:cs typeface="+mn-cs"/>
                  <a:sym typeface="Work Sans"/>
                </a:endParaRPr>
              </a:p>
            </p:txBody>
          </p:sp>
          <p:sp>
            <p:nvSpPr>
              <p:cNvPr id="43" name="TekstSylinder 42">
                <a:extLst>
                  <a:ext uri="{FF2B5EF4-FFF2-40B4-BE49-F238E27FC236}">
                    <a16:creationId xmlns:a16="http://schemas.microsoft.com/office/drawing/2014/main" id="{33114D00-E4B5-41EA-91A8-50B5D9CAFBAF}"/>
                  </a:ext>
                </a:extLst>
              </p:cNvPr>
              <p:cNvSpPr txBox="1"/>
              <p:nvPr/>
            </p:nvSpPr>
            <p:spPr>
              <a:xfrm>
                <a:off x="11559050" y="4840521"/>
                <a:ext cx="170877"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nb-NO" sz="1200" b="1" i="0" u="none" strike="noStrike" cap="none" spc="0" normalizeH="0" baseline="0">
                    <a:ln>
                      <a:noFill/>
                    </a:ln>
                    <a:solidFill>
                      <a:schemeClr val="bg1"/>
                    </a:solidFill>
                    <a:effectLst/>
                    <a:uFillTx/>
                    <a:latin typeface="Calibri" panose="020F0502020204030204" pitchFamily="34" charset="0"/>
                    <a:cs typeface="Calibri" panose="020F0502020204030204" pitchFamily="34" charset="0"/>
                    <a:sym typeface="Work Sans"/>
                  </a:rPr>
                  <a:t>8</a:t>
                </a:r>
              </a:p>
            </p:txBody>
          </p:sp>
        </p:grpSp>
        <p:grpSp>
          <p:nvGrpSpPr>
            <p:cNvPr id="78" name="Gruppe 77">
              <a:extLst>
                <a:ext uri="{FF2B5EF4-FFF2-40B4-BE49-F238E27FC236}">
                  <a16:creationId xmlns:a16="http://schemas.microsoft.com/office/drawing/2014/main" id="{529BB93B-23E3-4E8F-8EE5-F79B95846941}"/>
                </a:ext>
              </a:extLst>
            </p:cNvPr>
            <p:cNvGrpSpPr/>
            <p:nvPr/>
          </p:nvGrpSpPr>
          <p:grpSpPr>
            <a:xfrm>
              <a:off x="11548969" y="6269837"/>
              <a:ext cx="252000" cy="276995"/>
              <a:chOff x="11510869" y="6409537"/>
              <a:chExt cx="252000" cy="276995"/>
            </a:xfrm>
          </p:grpSpPr>
          <p:sp>
            <p:nvSpPr>
              <p:cNvPr id="31" name="Ellipse 30">
                <a:extLst>
                  <a:ext uri="{FF2B5EF4-FFF2-40B4-BE49-F238E27FC236}">
                    <a16:creationId xmlns:a16="http://schemas.microsoft.com/office/drawing/2014/main" id="{0D9CC766-B3AD-4FF6-8515-8CB2E60381AF}"/>
                  </a:ext>
                </a:extLst>
              </p:cNvPr>
              <p:cNvSpPr/>
              <p:nvPr/>
            </p:nvSpPr>
            <p:spPr>
              <a:xfrm>
                <a:off x="11510869" y="6424873"/>
                <a:ext cx="252000" cy="252000"/>
              </a:xfrm>
              <a:prstGeom prst="ellipse">
                <a:avLst/>
              </a:prstGeom>
              <a:solidFill>
                <a:srgbClr val="E05D3C"/>
              </a:solidFill>
              <a:ln w="25400" cap="flat">
                <a:solidFill>
                  <a:srgbClr val="ED5C2B"/>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nb-NO" sz="1400" b="0" i="0" u="none" strike="noStrike" cap="none" spc="0" normalizeH="0" baseline="0">
                  <a:ln>
                    <a:noFill/>
                  </a:ln>
                  <a:solidFill>
                    <a:schemeClr val="accent2">
                      <a:lumOff val="-2549"/>
                    </a:schemeClr>
                  </a:solidFill>
                  <a:effectLst/>
                  <a:uFillTx/>
                  <a:latin typeface="+mn-lt"/>
                  <a:ea typeface="+mn-ea"/>
                  <a:cs typeface="+mn-cs"/>
                  <a:sym typeface="Work Sans"/>
                </a:endParaRPr>
              </a:p>
            </p:txBody>
          </p:sp>
          <p:sp>
            <p:nvSpPr>
              <p:cNvPr id="44" name="TekstSylinder 43">
                <a:extLst>
                  <a:ext uri="{FF2B5EF4-FFF2-40B4-BE49-F238E27FC236}">
                    <a16:creationId xmlns:a16="http://schemas.microsoft.com/office/drawing/2014/main" id="{7BE9E1AA-B228-4D2F-9C7A-9EA633154581}"/>
                  </a:ext>
                </a:extLst>
              </p:cNvPr>
              <p:cNvSpPr txBox="1"/>
              <p:nvPr/>
            </p:nvSpPr>
            <p:spPr>
              <a:xfrm>
                <a:off x="11559050" y="6409537"/>
                <a:ext cx="170877" cy="276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nb-NO" sz="1200" b="1" i="0" u="none" strike="noStrike" cap="none" spc="0" normalizeH="0" baseline="0">
                    <a:ln>
                      <a:noFill/>
                    </a:ln>
                    <a:solidFill>
                      <a:schemeClr val="bg1"/>
                    </a:solidFill>
                    <a:effectLst/>
                    <a:uFillTx/>
                    <a:latin typeface="Calibri" panose="020F0502020204030204" pitchFamily="34" charset="0"/>
                    <a:cs typeface="Calibri" panose="020F0502020204030204" pitchFamily="34" charset="0"/>
                    <a:sym typeface="Work Sans"/>
                  </a:rPr>
                  <a:t>9</a:t>
                </a:r>
              </a:p>
            </p:txBody>
          </p:sp>
        </p:grpSp>
        <p:sp>
          <p:nvSpPr>
            <p:cNvPr id="46" name="TekstSylinder 45">
              <a:extLst>
                <a:ext uri="{FF2B5EF4-FFF2-40B4-BE49-F238E27FC236}">
                  <a16:creationId xmlns:a16="http://schemas.microsoft.com/office/drawing/2014/main" id="{C47C5096-7935-435D-82D6-9782A531891F}"/>
                </a:ext>
              </a:extLst>
            </p:cNvPr>
            <p:cNvSpPr txBox="1"/>
            <p:nvPr/>
          </p:nvSpPr>
          <p:spPr>
            <a:xfrm>
              <a:off x="256508" y="518154"/>
              <a:ext cx="6096000" cy="5232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nb-NO" sz="1200" b="1" dirty="0">
                  <a:latin typeface="Calibri" panose="020F0502020204030204" pitchFamily="34" charset="0"/>
                  <a:cs typeface="Calibri" panose="020F0502020204030204" pitchFamily="34" charset="0"/>
                </a:rPr>
                <a:t>Hensikt</a:t>
              </a:r>
              <a:br>
                <a:rPr lang="nb-NO" dirty="0">
                  <a:latin typeface="Calibri" panose="020F0502020204030204" pitchFamily="34" charset="0"/>
                  <a:cs typeface="Calibri" panose="020F0502020204030204" pitchFamily="34" charset="0"/>
                </a:rPr>
              </a:br>
              <a:r>
                <a:rPr lang="nb-NO" sz="800" dirty="0">
                  <a:latin typeface="Calibri" panose="020F0502020204030204" pitchFamily="34" charset="0"/>
                  <a:cs typeface="Calibri" panose="020F0502020204030204" pitchFamily="34" charset="0"/>
                </a:rPr>
                <a:t>Hva er behovet for prosjektet, hvorfor skal det opprettes og hvilket</a:t>
              </a:r>
              <a:br>
                <a:rPr lang="nb-NO" sz="800" dirty="0">
                  <a:latin typeface="Calibri" panose="020F0502020204030204" pitchFamily="34" charset="0"/>
                  <a:cs typeface="Calibri" panose="020F0502020204030204" pitchFamily="34" charset="0"/>
                </a:rPr>
              </a:br>
              <a:r>
                <a:rPr lang="nb-NO" sz="800" dirty="0">
                  <a:latin typeface="Calibri" panose="020F0502020204030204" pitchFamily="34" charset="0"/>
                  <a:cs typeface="Calibri" panose="020F0502020204030204" pitchFamily="34" charset="0"/>
                </a:rPr>
                <a:t>formål skal det medføre?</a:t>
              </a:r>
              <a:endParaRPr lang="nb-NO" dirty="0">
                <a:latin typeface="Calibri" panose="020F0502020204030204" pitchFamily="34" charset="0"/>
                <a:cs typeface="Calibri" panose="020F0502020204030204" pitchFamily="34" charset="0"/>
              </a:endParaRPr>
            </a:p>
          </p:txBody>
        </p:sp>
        <p:sp>
          <p:nvSpPr>
            <p:cNvPr id="48" name="TekstSylinder 47">
              <a:extLst>
                <a:ext uri="{FF2B5EF4-FFF2-40B4-BE49-F238E27FC236}">
                  <a16:creationId xmlns:a16="http://schemas.microsoft.com/office/drawing/2014/main" id="{A92C834E-3454-40CE-8272-0BE85C6F1429}"/>
                </a:ext>
              </a:extLst>
            </p:cNvPr>
            <p:cNvSpPr txBox="1"/>
            <p:nvPr/>
          </p:nvSpPr>
          <p:spPr>
            <a:xfrm>
              <a:off x="4728318" y="514202"/>
              <a:ext cx="4392000" cy="4001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nb-NO" sz="1200" b="1">
                  <a:latin typeface="Calibri" panose="020F0502020204030204" pitchFamily="34" charset="0"/>
                  <a:cs typeface="Calibri" panose="020F0502020204030204" pitchFamily="34" charset="0"/>
                </a:rPr>
                <a:t>Gevinster</a:t>
              </a:r>
              <a:br>
                <a:rPr lang="nb-NO">
                  <a:latin typeface="Calibri" panose="020F0502020204030204" pitchFamily="34" charset="0"/>
                  <a:cs typeface="Calibri" panose="020F0502020204030204" pitchFamily="34" charset="0"/>
                </a:rPr>
              </a:br>
              <a:r>
                <a:rPr lang="nb-NO" sz="800">
                  <a:latin typeface="Calibri" panose="020F0502020204030204" pitchFamily="34" charset="0"/>
                  <a:cs typeface="Calibri" panose="020F0502020204030204" pitchFamily="34" charset="0"/>
                </a:rPr>
                <a:t>Skal klargjøre hvilke gevinster som skal realiseres basert på prosjektets resultater.</a:t>
              </a:r>
            </a:p>
          </p:txBody>
        </p:sp>
        <p:sp>
          <p:nvSpPr>
            <p:cNvPr id="50" name="TekstSylinder 49">
              <a:extLst>
                <a:ext uri="{FF2B5EF4-FFF2-40B4-BE49-F238E27FC236}">
                  <a16:creationId xmlns:a16="http://schemas.microsoft.com/office/drawing/2014/main" id="{EA8E12AF-F568-4630-93F6-E0CC28E954E9}"/>
                </a:ext>
              </a:extLst>
            </p:cNvPr>
            <p:cNvSpPr txBox="1"/>
            <p:nvPr/>
          </p:nvSpPr>
          <p:spPr>
            <a:xfrm>
              <a:off x="3009048" y="2071236"/>
              <a:ext cx="6096000" cy="1077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nb-NO" sz="1200" b="1" dirty="0">
                  <a:latin typeface="Calibri" panose="020F0502020204030204" pitchFamily="34" charset="0"/>
                  <a:cs typeface="Calibri" panose="020F0502020204030204" pitchFamily="34" charset="0"/>
                </a:rPr>
                <a:t>Nøkkelelementer</a:t>
              </a:r>
              <a:br>
                <a:rPr lang="nb-NO" dirty="0">
                  <a:latin typeface="Calibri" panose="020F0502020204030204" pitchFamily="34" charset="0"/>
                  <a:cs typeface="Calibri" panose="020F0502020204030204" pitchFamily="34" charset="0"/>
                </a:rPr>
              </a:br>
              <a:r>
                <a:rPr lang="nb-NO" sz="800" dirty="0">
                  <a:latin typeface="Calibri" panose="020F0502020204030204" pitchFamily="34" charset="0"/>
                  <a:cs typeface="Calibri" panose="020F0502020204030204" pitchFamily="34" charset="0"/>
                </a:rPr>
                <a:t>Identifiserer kriterier som er viktige å være klar over om prosjektet skal lykkes. Få fram hvilke nøkkelelementer må prosjektet være spesielt oppmerksomme på. Vurdere prosjektets klarhet knyttet til mål, metode og hvilken betydning har for innretning og gjennomføringsmåte.</a:t>
              </a:r>
              <a:br>
                <a:rPr lang="nb-NO" sz="1000" dirty="0">
                  <a:latin typeface="Calibri" panose="020F0502020204030204" pitchFamily="34" charset="0"/>
                  <a:cs typeface="Calibri" panose="020F0502020204030204" pitchFamily="34" charset="0"/>
                </a:rPr>
              </a:br>
              <a:br>
                <a:rPr lang="nb-NO" dirty="0"/>
              </a:br>
              <a:endParaRPr lang="nb-NO" dirty="0"/>
            </a:p>
          </p:txBody>
        </p:sp>
        <p:sp>
          <p:nvSpPr>
            <p:cNvPr id="52" name="TekstSylinder 51">
              <a:extLst>
                <a:ext uri="{FF2B5EF4-FFF2-40B4-BE49-F238E27FC236}">
                  <a16:creationId xmlns:a16="http://schemas.microsoft.com/office/drawing/2014/main" id="{6ABA7207-9A5F-4917-A51B-5485C8DA2A9E}"/>
                </a:ext>
              </a:extLst>
            </p:cNvPr>
            <p:cNvSpPr txBox="1"/>
            <p:nvPr/>
          </p:nvSpPr>
          <p:spPr>
            <a:xfrm>
              <a:off x="9210342" y="513034"/>
              <a:ext cx="2658040" cy="7694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nb-NO" sz="1200" b="1" dirty="0">
                  <a:latin typeface="Calibri" panose="020F0502020204030204" pitchFamily="34" charset="0"/>
                  <a:cs typeface="Calibri" panose="020F0502020204030204" pitchFamily="34" charset="0"/>
                </a:rPr>
                <a:t>Resultater</a:t>
              </a:r>
              <a:br>
                <a:rPr lang="nb-NO" dirty="0">
                  <a:latin typeface="Calibri" panose="020F0502020204030204" pitchFamily="34" charset="0"/>
                  <a:cs typeface="Calibri" panose="020F0502020204030204" pitchFamily="34" charset="0"/>
                </a:rPr>
              </a:br>
              <a:r>
                <a:rPr lang="nb-NO" sz="800" dirty="0">
                  <a:latin typeface="Calibri" panose="020F0502020204030204" pitchFamily="34" charset="0"/>
                  <a:cs typeface="Calibri" panose="020F0502020204030204" pitchFamily="34" charset="0"/>
                </a:rPr>
                <a:t>Konkretiser </a:t>
              </a:r>
              <a:r>
                <a:rPr lang="nb-NO" sz="800" b="1" dirty="0">
                  <a:latin typeface="Calibri" panose="020F0502020204030204" pitchFamily="34" charset="0"/>
                  <a:cs typeface="Calibri" panose="020F0502020204030204" pitchFamily="34" charset="0"/>
                </a:rPr>
                <a:t>sluttleveransen</a:t>
              </a:r>
              <a:r>
                <a:rPr lang="nb-NO" sz="800" dirty="0">
                  <a:latin typeface="Calibri" panose="020F0502020204030204" pitchFamily="34" charset="0"/>
                  <a:cs typeface="Calibri" panose="020F0502020204030204" pitchFamily="34" charset="0"/>
                </a:rPr>
                <a:t> og forsøk å angi det som  skal oppnådd når prosjektet avsluttes </a:t>
              </a:r>
              <a:r>
                <a:rPr lang="nb-NO" sz="800" b="1" dirty="0">
                  <a:latin typeface="Calibri" panose="020F0502020204030204" pitchFamily="34" charset="0"/>
                  <a:cs typeface="Calibri" panose="020F0502020204030204" pitchFamily="34" charset="0"/>
                </a:rPr>
                <a:t>(prosjektmålet</a:t>
              </a:r>
              <a:r>
                <a:rPr lang="nb-NO" sz="800" dirty="0">
                  <a:latin typeface="Calibri" panose="020F0502020204030204" pitchFamily="34" charset="0"/>
                  <a:cs typeface="Calibri" panose="020F0502020204030204" pitchFamily="34" charset="0"/>
                </a:rPr>
                <a:t>)</a:t>
              </a:r>
              <a:r>
                <a:rPr lang="nb-NO" sz="800" b="1" dirty="0">
                  <a:latin typeface="Calibri" panose="020F0502020204030204" pitchFamily="34" charset="0"/>
                  <a:cs typeface="Calibri" panose="020F0502020204030204" pitchFamily="34" charset="0"/>
                </a:rPr>
                <a:t>.</a:t>
              </a:r>
              <a:r>
                <a:rPr lang="nb-NO" sz="800" dirty="0">
                  <a:latin typeface="Calibri" panose="020F0502020204030204" pitchFamily="34" charset="0"/>
                  <a:cs typeface="Calibri" panose="020F0502020204030204" pitchFamily="34" charset="0"/>
                </a:rPr>
                <a:t> Forsøk å identifisere og tydeliggjøre eventuelle  delleveranser eller spesifikasjoner som er sentrale for prosjektet.</a:t>
              </a:r>
              <a:endParaRPr lang="nb-NO" dirty="0">
                <a:latin typeface="Calibri" panose="020F0502020204030204" pitchFamily="34" charset="0"/>
                <a:cs typeface="Calibri" panose="020F0502020204030204" pitchFamily="34" charset="0"/>
              </a:endParaRPr>
            </a:p>
          </p:txBody>
        </p:sp>
        <p:sp>
          <p:nvSpPr>
            <p:cNvPr id="54" name="TekstSylinder 53">
              <a:extLst>
                <a:ext uri="{FF2B5EF4-FFF2-40B4-BE49-F238E27FC236}">
                  <a16:creationId xmlns:a16="http://schemas.microsoft.com/office/drawing/2014/main" id="{0A95B1E7-BF79-4934-8EA3-3942F7D57D75}"/>
                </a:ext>
              </a:extLst>
            </p:cNvPr>
            <p:cNvSpPr txBox="1"/>
            <p:nvPr/>
          </p:nvSpPr>
          <p:spPr>
            <a:xfrm>
              <a:off x="260912" y="2100280"/>
              <a:ext cx="2683364"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nb-NO" sz="1200" b="1" dirty="0">
                  <a:latin typeface="Calibri" panose="020F0502020204030204" pitchFamily="34" charset="0"/>
                  <a:cs typeface="Calibri" panose="020F0502020204030204" pitchFamily="34" charset="0"/>
                </a:rPr>
                <a:t>Eieransvar</a:t>
              </a:r>
              <a:br>
                <a:rPr lang="nb-NO" dirty="0">
                  <a:latin typeface="Calibri" panose="020F0502020204030204" pitchFamily="34" charset="0"/>
                  <a:cs typeface="Calibri" panose="020F0502020204030204" pitchFamily="34" charset="0"/>
                </a:rPr>
              </a:br>
              <a:r>
                <a:rPr lang="nb-NO" sz="800" dirty="0">
                  <a:latin typeface="Calibri" panose="020F0502020204030204" pitchFamily="34" charset="0"/>
                  <a:cs typeface="Calibri" panose="020F0502020204030204" pitchFamily="34" charset="0"/>
                </a:rPr>
                <a:t>Tydeliggjør at oppdragsgiver er ansvarlig for prosjektet  og hva som skal til av ansvar og involvering for at prosjektet skal kunne lykkes? </a:t>
              </a:r>
              <a:endParaRPr lang="nb-NO" dirty="0">
                <a:latin typeface="Calibri" panose="020F0502020204030204" pitchFamily="34" charset="0"/>
                <a:cs typeface="Calibri" panose="020F0502020204030204" pitchFamily="34" charset="0"/>
              </a:endParaRPr>
            </a:p>
          </p:txBody>
        </p:sp>
        <p:sp>
          <p:nvSpPr>
            <p:cNvPr id="56" name="TekstSylinder 55">
              <a:extLst>
                <a:ext uri="{FF2B5EF4-FFF2-40B4-BE49-F238E27FC236}">
                  <a16:creationId xmlns:a16="http://schemas.microsoft.com/office/drawing/2014/main" id="{0B07793B-551F-4676-9A44-B95406609007}"/>
                </a:ext>
              </a:extLst>
            </p:cNvPr>
            <p:cNvSpPr txBox="1"/>
            <p:nvPr/>
          </p:nvSpPr>
          <p:spPr>
            <a:xfrm>
              <a:off x="3012051" y="3611355"/>
              <a:ext cx="4405252" cy="5232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nb-NO" sz="1200" b="1" dirty="0">
                  <a:latin typeface="Calibri" panose="020F0502020204030204" pitchFamily="34" charset="0"/>
                  <a:cs typeface="Calibri" panose="020F0502020204030204" pitchFamily="34" charset="0"/>
                </a:rPr>
                <a:t>Interessenter</a:t>
              </a:r>
              <a:br>
                <a:rPr lang="nb-NO" sz="1200" dirty="0">
                  <a:latin typeface="Calibri" panose="020F0502020204030204" pitchFamily="34" charset="0"/>
                  <a:cs typeface="Calibri" panose="020F0502020204030204" pitchFamily="34" charset="0"/>
                </a:rPr>
              </a:br>
              <a:r>
                <a:rPr lang="nb-NO" sz="800" dirty="0">
                  <a:latin typeface="Calibri" panose="020F0502020204030204" pitchFamily="34" charset="0"/>
                  <a:cs typeface="Calibri" panose="020F0502020204030204" pitchFamily="34" charset="0"/>
                </a:rPr>
                <a:t>Hvilke aktører er sentrale for prosjektets muligheter til å lykkes med gjennomføringen og for at effekter kan realiseres? Hvordan kan de involveres og håndteres?</a:t>
              </a:r>
              <a:endParaRPr lang="nb-NO" sz="1200" dirty="0">
                <a:latin typeface="Calibri" panose="020F0502020204030204" pitchFamily="34" charset="0"/>
                <a:cs typeface="Calibri" panose="020F0502020204030204" pitchFamily="34" charset="0"/>
              </a:endParaRPr>
            </a:p>
          </p:txBody>
        </p:sp>
        <p:sp>
          <p:nvSpPr>
            <p:cNvPr id="58" name="TekstSylinder 57">
              <a:extLst>
                <a:ext uri="{FF2B5EF4-FFF2-40B4-BE49-F238E27FC236}">
                  <a16:creationId xmlns:a16="http://schemas.microsoft.com/office/drawing/2014/main" id="{C5858C79-2BE2-4159-B7DC-D640303BD82E}"/>
                </a:ext>
              </a:extLst>
            </p:cNvPr>
            <p:cNvSpPr txBox="1"/>
            <p:nvPr/>
          </p:nvSpPr>
          <p:spPr>
            <a:xfrm>
              <a:off x="7479640" y="3608586"/>
              <a:ext cx="4381122" cy="4001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nb-NO" sz="1200" b="1">
                  <a:latin typeface="Calibri" panose="020F0502020204030204" pitchFamily="34" charset="0"/>
                  <a:cs typeface="Calibri" panose="020F0502020204030204" pitchFamily="34" charset="0"/>
                </a:rPr>
                <a:t>Usikkerhet</a:t>
              </a:r>
              <a:br>
                <a:rPr lang="nb-NO">
                  <a:latin typeface="Calibri" panose="020F0502020204030204" pitchFamily="34" charset="0"/>
                  <a:cs typeface="Calibri" panose="020F0502020204030204" pitchFamily="34" charset="0"/>
                </a:rPr>
              </a:br>
              <a:r>
                <a:rPr lang="nb-NO" sz="800">
                  <a:latin typeface="Calibri" panose="020F0502020204030204" pitchFamily="34" charset="0"/>
                  <a:cs typeface="Calibri" panose="020F0502020204030204" pitchFamily="34" charset="0"/>
                </a:rPr>
                <a:t>Identifisering av sentrale usikkerhetselementer for prosjektet og hvordan de kan håndteres.</a:t>
              </a:r>
              <a:endParaRPr lang="nb-NO">
                <a:latin typeface="Calibri" panose="020F0502020204030204" pitchFamily="34" charset="0"/>
                <a:cs typeface="Calibri" panose="020F0502020204030204" pitchFamily="34" charset="0"/>
              </a:endParaRPr>
            </a:p>
          </p:txBody>
        </p:sp>
        <p:sp>
          <p:nvSpPr>
            <p:cNvPr id="59" name="TekstSylinder 58">
              <a:extLst>
                <a:ext uri="{FF2B5EF4-FFF2-40B4-BE49-F238E27FC236}">
                  <a16:creationId xmlns:a16="http://schemas.microsoft.com/office/drawing/2014/main" id="{8F6B7209-D408-4332-AC52-366B54754900}"/>
                </a:ext>
              </a:extLst>
            </p:cNvPr>
            <p:cNvSpPr txBox="1"/>
            <p:nvPr/>
          </p:nvSpPr>
          <p:spPr>
            <a:xfrm>
              <a:off x="7490279" y="5157694"/>
              <a:ext cx="4290537" cy="8617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hangingPunct="0"/>
              <a:r>
                <a:rPr lang="nb-NO" sz="1200" b="1" dirty="0">
                  <a:latin typeface="Calibri" panose="020F0502020204030204" pitchFamily="34" charset="0"/>
                  <a:cs typeface="Calibri" panose="020F0502020204030204" pitchFamily="34" charset="0"/>
                </a:rPr>
                <a:t>Tids- og kostnadsrammer</a:t>
              </a:r>
              <a:br>
                <a:rPr lang="nb-NO" sz="1400" dirty="0">
                  <a:latin typeface="Calibri" panose="020F0502020204030204" pitchFamily="34" charset="0"/>
                  <a:cs typeface="Calibri" panose="020F0502020204030204" pitchFamily="34" charset="0"/>
                </a:rPr>
              </a:br>
              <a:r>
                <a:rPr lang="nb-NO" sz="800" dirty="0">
                  <a:latin typeface="Calibri" panose="020F0502020204030204" pitchFamily="34" charset="0"/>
                  <a:cs typeface="Calibri" panose="020F0502020204030204" pitchFamily="34" charset="0"/>
                </a:rPr>
                <a:t>Prosjekter er tidsavgrenset og dette elementet skal gi vurderinger knyttet til tidsperiode. Tar også for seg hvilke ressurser og investeringer som må gjøres i selve prosjektet. Dersom det er aktuelt å prioritere mellom ulike spesifikasjoner eller ønsker, hvordan vil prioriteringen være?</a:t>
              </a:r>
            </a:p>
            <a:p>
              <a:pPr marL="0" marR="0" indent="0" defTabSz="914400" rtl="0" fontAlgn="auto" latinLnBrk="0" hangingPunct="0">
                <a:lnSpc>
                  <a:spcPct val="100000"/>
                </a:lnSpc>
                <a:spcBef>
                  <a:spcPts val="0"/>
                </a:spcBef>
                <a:spcAft>
                  <a:spcPts val="0"/>
                </a:spcAft>
                <a:buClrTx/>
                <a:buSzTx/>
                <a:buFontTx/>
                <a:buNone/>
                <a:tabLst/>
              </a:pPr>
              <a:endParaRPr kumimoji="0" lang="nb-NO" sz="1400" b="0" i="0" u="none" strike="noStrike" cap="none" spc="0" normalizeH="0" baseline="0" dirty="0">
                <a:ln>
                  <a:noFill/>
                </a:ln>
                <a:solidFill>
                  <a:schemeClr val="accent2">
                    <a:lumOff val="-2549"/>
                  </a:schemeClr>
                </a:solidFill>
                <a:effectLst/>
                <a:uFillTx/>
                <a:latin typeface="Calibri" panose="020F0502020204030204" pitchFamily="34" charset="0"/>
                <a:cs typeface="Calibri" panose="020F0502020204030204" pitchFamily="34" charset="0"/>
                <a:sym typeface="Work Sans"/>
              </a:endParaRPr>
            </a:p>
          </p:txBody>
        </p:sp>
        <p:sp>
          <p:nvSpPr>
            <p:cNvPr id="61" name="TekstSylinder 60">
              <a:extLst>
                <a:ext uri="{FF2B5EF4-FFF2-40B4-BE49-F238E27FC236}">
                  <a16:creationId xmlns:a16="http://schemas.microsoft.com/office/drawing/2014/main" id="{616A9D7B-67ED-4866-A073-6F0E6C9F6076}"/>
                </a:ext>
              </a:extLst>
            </p:cNvPr>
            <p:cNvSpPr txBox="1"/>
            <p:nvPr/>
          </p:nvSpPr>
          <p:spPr>
            <a:xfrm>
              <a:off x="269051" y="5188818"/>
              <a:ext cx="4540746" cy="5232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nb-NO" sz="1200" b="1" dirty="0">
                  <a:latin typeface="Calibri" panose="020F0502020204030204" pitchFamily="34" charset="0"/>
                  <a:cs typeface="Calibri" panose="020F0502020204030204" pitchFamily="34" charset="0"/>
                </a:rPr>
                <a:t>Kjerneressurser</a:t>
              </a:r>
              <a:br>
                <a:rPr lang="nb-NO" dirty="0">
                  <a:latin typeface="Calibri" panose="020F0502020204030204" pitchFamily="34" charset="0"/>
                  <a:cs typeface="Calibri" panose="020F0502020204030204" pitchFamily="34" charset="0"/>
                </a:rPr>
              </a:br>
              <a:r>
                <a:rPr lang="nb-NO" sz="800" dirty="0">
                  <a:latin typeface="Calibri" panose="020F0502020204030204" pitchFamily="34" charset="0"/>
                  <a:cs typeface="Calibri" panose="020F0502020204030204" pitchFamily="34" charset="0"/>
                </a:rPr>
                <a:t>Tar for seg gjennomføringsansvaret, betingelser og rammer for prosjektleder. I tillegg til hva som kreves av prosjektteamet og andre som direkte skal arbeide med prosjektets innhold og gjennomføring.</a:t>
              </a:r>
            </a:p>
          </p:txBody>
        </p:sp>
        <p:sp>
          <p:nvSpPr>
            <p:cNvPr id="63" name="TekstSylinder 62">
              <a:extLst>
                <a:ext uri="{FF2B5EF4-FFF2-40B4-BE49-F238E27FC236}">
                  <a16:creationId xmlns:a16="http://schemas.microsoft.com/office/drawing/2014/main" id="{450F2742-6A9A-4508-A291-F4FE27BF1407}"/>
                </a:ext>
              </a:extLst>
            </p:cNvPr>
            <p:cNvSpPr txBox="1"/>
            <p:nvPr/>
          </p:nvSpPr>
          <p:spPr>
            <a:xfrm>
              <a:off x="6713013" y="149216"/>
              <a:ext cx="3404760"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nb-NO" sz="1400" b="1" dirty="0">
                  <a:solidFill>
                    <a:srgbClr val="553F85"/>
                  </a:solidFill>
                  <a:latin typeface="Calibri" panose="020F0502020204030204" pitchFamily="34" charset="0"/>
                  <a:cs typeface="Calibri" panose="020F0502020204030204" pitchFamily="34" charset="0"/>
                </a:rPr>
                <a:t>Prosjektnavn </a:t>
              </a:r>
            </a:p>
          </p:txBody>
        </p:sp>
        <p:sp>
          <p:nvSpPr>
            <p:cNvPr id="64" name="TekstSylinder 63">
              <a:extLst>
                <a:ext uri="{FF2B5EF4-FFF2-40B4-BE49-F238E27FC236}">
                  <a16:creationId xmlns:a16="http://schemas.microsoft.com/office/drawing/2014/main" id="{43647D40-76E7-4872-AFB9-E4A26BF183BE}"/>
                </a:ext>
              </a:extLst>
            </p:cNvPr>
            <p:cNvSpPr txBox="1"/>
            <p:nvPr/>
          </p:nvSpPr>
          <p:spPr>
            <a:xfrm>
              <a:off x="10401300" y="181873"/>
              <a:ext cx="1695682"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nb-NO" sz="1200" b="1" dirty="0">
                  <a:solidFill>
                    <a:srgbClr val="553F85"/>
                  </a:solidFill>
                  <a:latin typeface="Calibri" panose="020F0502020204030204" pitchFamily="34" charset="0"/>
                  <a:cs typeface="Calibri" panose="020F0502020204030204" pitchFamily="34" charset="0"/>
                </a:rPr>
                <a:t>Dato </a:t>
              </a:r>
            </a:p>
          </p:txBody>
        </p:sp>
        <p:cxnSp>
          <p:nvCxnSpPr>
            <p:cNvPr id="66" name="Rett linje 65">
              <a:extLst>
                <a:ext uri="{FF2B5EF4-FFF2-40B4-BE49-F238E27FC236}">
                  <a16:creationId xmlns:a16="http://schemas.microsoft.com/office/drawing/2014/main" id="{3E8F1A0C-0FB9-4366-B9E7-E6CB6C03137B}"/>
                </a:ext>
              </a:extLst>
            </p:cNvPr>
            <p:cNvCxnSpPr>
              <a:cxnSpLocks/>
            </p:cNvCxnSpPr>
            <p:nvPr/>
          </p:nvCxnSpPr>
          <p:spPr>
            <a:xfrm>
              <a:off x="7833179" y="385378"/>
              <a:ext cx="1801254" cy="0"/>
            </a:xfrm>
            <a:prstGeom prst="line">
              <a:avLst/>
            </a:prstGeom>
            <a:noFill/>
            <a:ln w="6350" cap="flat">
              <a:solidFill>
                <a:schemeClr val="tx1"/>
              </a:solidFill>
              <a:prstDash val="solid"/>
              <a:round/>
            </a:ln>
            <a:effectLst/>
            <a:sp3d/>
          </p:spPr>
          <p:style>
            <a:lnRef idx="0">
              <a:scrgbClr r="0" g="0" b="0"/>
            </a:lnRef>
            <a:fillRef idx="0">
              <a:scrgbClr r="0" g="0" b="0"/>
            </a:fillRef>
            <a:effectRef idx="0">
              <a:scrgbClr r="0" g="0" b="0"/>
            </a:effectRef>
            <a:fontRef idx="none"/>
          </p:style>
        </p:cxnSp>
        <p:cxnSp>
          <p:nvCxnSpPr>
            <p:cNvPr id="69" name="Rett linje 68">
              <a:extLst>
                <a:ext uri="{FF2B5EF4-FFF2-40B4-BE49-F238E27FC236}">
                  <a16:creationId xmlns:a16="http://schemas.microsoft.com/office/drawing/2014/main" id="{81D01DF0-3B5F-478F-928A-0905DDE27C65}"/>
                </a:ext>
              </a:extLst>
            </p:cNvPr>
            <p:cNvCxnSpPr>
              <a:cxnSpLocks/>
            </p:cNvCxnSpPr>
            <p:nvPr/>
          </p:nvCxnSpPr>
          <p:spPr>
            <a:xfrm>
              <a:off x="10888160" y="385378"/>
              <a:ext cx="898234" cy="0"/>
            </a:xfrm>
            <a:prstGeom prst="line">
              <a:avLst/>
            </a:prstGeom>
            <a:noFill/>
            <a:ln w="6350" cap="flat">
              <a:solidFill>
                <a:schemeClr val="tx1"/>
              </a:solidFill>
              <a:prstDash val="solid"/>
              <a:round/>
            </a:ln>
            <a:effectLst/>
            <a:sp3d/>
          </p:spPr>
          <p:style>
            <a:lnRef idx="0">
              <a:scrgbClr r="0" g="0" b="0"/>
            </a:lnRef>
            <a:fillRef idx="0">
              <a:scrgbClr r="0" g="0" b="0"/>
            </a:fillRef>
            <a:effectRef idx="0">
              <a:scrgbClr r="0" g="0" b="0"/>
            </a:effectRef>
            <a:fontRef idx="none"/>
          </p:style>
        </p:cxnSp>
      </p:grpSp>
    </p:spTree>
    <p:extLst>
      <p:ext uri="{BB962C8B-B14F-4D97-AF65-F5344CB8AC3E}">
        <p14:creationId xmlns:p14="http://schemas.microsoft.com/office/powerpoint/2010/main" val="2594350843"/>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tekst, skjermbilde, programvare, Parallell&#10;&#10;Automatisk generert beskrivelse">
            <a:extLst>
              <a:ext uri="{FF2B5EF4-FFF2-40B4-BE49-F238E27FC236}">
                <a16:creationId xmlns:a16="http://schemas.microsoft.com/office/drawing/2014/main" id="{AABF2A15-EC7E-53CF-D9E5-10335786B4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77863"/>
          </a:xfrm>
          <a:prstGeom prst="rect">
            <a:avLst/>
          </a:prstGeom>
        </p:spPr>
      </p:pic>
    </p:spTree>
    <p:extLst>
      <p:ext uri="{BB962C8B-B14F-4D97-AF65-F5344CB8AC3E}">
        <p14:creationId xmlns:p14="http://schemas.microsoft.com/office/powerpoint/2010/main" val="1215192651"/>
      </p:ext>
    </p:extLst>
  </p:cSld>
  <p:clrMapOvr>
    <a:masterClrMapping/>
  </p:clrMapOvr>
  <p:transition spd="med"/>
</p:sld>
</file>

<file path=ppt/theme/theme1.xml><?xml version="1.0" encoding="utf-8"?>
<a:theme xmlns:a="http://schemas.openxmlformats.org/drawingml/2006/main" name="1_Digital Norway 2020">
  <a:themeElements>
    <a:clrScheme name="Digital Norway 2020 green hyperlink">
      <a:dk1>
        <a:srgbClr val="32302F"/>
      </a:dk1>
      <a:lt1>
        <a:srgbClr val="FAF7F4"/>
      </a:lt1>
      <a:dk2>
        <a:srgbClr val="A7A7A7"/>
      </a:dk2>
      <a:lt2>
        <a:srgbClr val="535353"/>
      </a:lt2>
      <a:accent1>
        <a:srgbClr val="00AB85"/>
      </a:accent1>
      <a:accent2>
        <a:srgbClr val="003C41"/>
      </a:accent2>
      <a:accent3>
        <a:srgbClr val="4B8B95"/>
      </a:accent3>
      <a:accent4>
        <a:srgbClr val="FEDDA0"/>
      </a:accent4>
      <a:accent5>
        <a:srgbClr val="E2F2EB"/>
      </a:accent5>
      <a:accent6>
        <a:srgbClr val="F1E8E0"/>
      </a:accent6>
      <a:hlink>
        <a:srgbClr val="00AB84"/>
      </a:hlink>
      <a:folHlink>
        <a:srgbClr val="4A8B94"/>
      </a:folHlink>
    </a:clrScheme>
    <a:fontScheme name="Office Theme">
      <a:majorFont>
        <a:latin typeface="Helvetica"/>
        <a:ea typeface="Helvetica"/>
        <a:cs typeface="Helvetica"/>
      </a:majorFont>
      <a:minorFont>
        <a:latin typeface="Work Sans"/>
        <a:ea typeface="Work Sans"/>
        <a:cs typeface="Work Sans"/>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ct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chemeClr val="accent2">
                <a:lumOff val="-2549"/>
              </a:schemeClr>
            </a:solidFill>
            <a:effectLst/>
            <a:uFillTx/>
            <a:latin typeface="+mn-lt"/>
            <a:ea typeface="+mn-ea"/>
            <a:cs typeface="+mn-cs"/>
            <a:sym typeface="Work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ct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chemeClr val="accent2">
                <a:lumOff val="-2549"/>
              </a:schemeClr>
            </a:solidFill>
            <a:effectLst/>
            <a:uFillTx/>
            <a:latin typeface="+mn-lt"/>
            <a:ea typeface="+mn-ea"/>
            <a:cs typeface="+mn-cs"/>
            <a:sym typeface="Work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dae3446-3a13-4696-b0a4-7581eebc93cc" xsi:nil="true"/>
    <lcf76f155ced4ddcb4097134ff3c332f xmlns="70c066a6-1da4-4268-8e33-b55f4c094bd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40C572416EE8BD429534CD66E0493309" ma:contentTypeVersion="13" ma:contentTypeDescription="Opprett et nytt dokument." ma:contentTypeScope="" ma:versionID="9689503f5c9c5d5e8b344d1ca6d379b7">
  <xsd:schema xmlns:xsd="http://www.w3.org/2001/XMLSchema" xmlns:xs="http://www.w3.org/2001/XMLSchema" xmlns:p="http://schemas.microsoft.com/office/2006/metadata/properties" xmlns:ns2="70c066a6-1da4-4268-8e33-b55f4c094bde" xmlns:ns3="1dae3446-3a13-4696-b0a4-7581eebc93cc" targetNamespace="http://schemas.microsoft.com/office/2006/metadata/properties" ma:root="true" ma:fieldsID="aa0b63eb4099480ac156e5a09f010aeb" ns2:_="" ns3:_="">
    <xsd:import namespace="70c066a6-1da4-4268-8e33-b55f4c094bde"/>
    <xsd:import namespace="1dae3446-3a13-4696-b0a4-7581eebc93cc"/>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AutoTag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c066a6-1da4-4268-8e33-b55f4c094b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lcf76f155ced4ddcb4097134ff3c332f" ma:index="14" nillable="true" ma:taxonomy="true" ma:internalName="lcf76f155ced4ddcb4097134ff3c332f" ma:taxonomyFieldName="MediaServiceImageTags" ma:displayName="Bildemerkelapper" ma:readOnly="false" ma:fieldId="{5cf76f15-5ced-4ddc-b409-7134ff3c332f}" ma:taxonomyMulti="true" ma:sspId="23634215-2804-44e8-aa5e-cdbcd3464753"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dae3446-3a13-4696-b0a4-7581eebc93cc"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a1acfbd9-f157-4cd1-a2cc-40cfc2587951}" ma:internalName="TaxCatchAll" ma:showField="CatchAllData" ma:web="1dae3446-3a13-4696-b0a4-7581eebc93cc">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302C7E-FCA6-4F1C-906B-5C2EFE04FD7C}">
  <ds:schemaRefs>
    <ds:schemaRef ds:uri="http://purl.org/dc/elements/1.1/"/>
    <ds:schemaRef ds:uri="http://schemas.microsoft.com/office/2006/metadata/properties"/>
    <ds:schemaRef ds:uri="http://purl.org/dc/dcmitype/"/>
    <ds:schemaRef ds:uri="70c066a6-1da4-4268-8e33-b55f4c094bde"/>
    <ds:schemaRef ds:uri="http://schemas.microsoft.com/office/2006/documentManagement/types"/>
    <ds:schemaRef ds:uri="http://schemas.openxmlformats.org/package/2006/metadata/core-properties"/>
    <ds:schemaRef ds:uri="http://schemas.microsoft.com/office/infopath/2007/PartnerControls"/>
    <ds:schemaRef ds:uri="1dae3446-3a13-4696-b0a4-7581eebc93cc"/>
    <ds:schemaRef ds:uri="http://www.w3.org/XML/1998/namespace"/>
    <ds:schemaRef ds:uri="http://purl.org/dc/terms/"/>
  </ds:schemaRefs>
</ds:datastoreItem>
</file>

<file path=customXml/itemProps2.xml><?xml version="1.0" encoding="utf-8"?>
<ds:datastoreItem xmlns:ds="http://schemas.openxmlformats.org/officeDocument/2006/customXml" ds:itemID="{CAE8AD63-8ED4-408F-BC63-694A563FBBA9}">
  <ds:schemaRefs>
    <ds:schemaRef ds:uri="1dae3446-3a13-4696-b0a4-7581eebc93cc"/>
    <ds:schemaRef ds:uri="70c066a6-1da4-4268-8e33-b55f4c094bd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A7C77D1-B8B1-4B74-AD86-13C50B4CA5E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320</TotalTime>
  <Words>1059</Words>
  <Application>Microsoft Macintosh PowerPoint</Application>
  <PresentationFormat>Widescreen</PresentationFormat>
  <Paragraphs>71</Paragraphs>
  <Slides>5</Slides>
  <Notes>1</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5</vt:i4>
      </vt:variant>
    </vt:vector>
  </HeadingPairs>
  <TitlesOfParts>
    <vt:vector size="12" baseType="lpstr">
      <vt:lpstr>Arial</vt:lpstr>
      <vt:lpstr>Bierstadt</vt:lpstr>
      <vt:lpstr>Calibri</vt:lpstr>
      <vt:lpstr>Corbel</vt:lpstr>
      <vt:lpstr>Poppins Bold</vt:lpstr>
      <vt:lpstr>Work Sans</vt:lpstr>
      <vt:lpstr>1_Digital Norway 2020</vt:lpstr>
      <vt:lpstr>PowerPoint-presentasjon</vt:lpstr>
      <vt:lpstr>Prosjektkanvas – Hensikt og bruk</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Torgeir Skyttermoen</dc:creator>
  <cp:lastModifiedBy>Torgeir Skyttermoen</cp:lastModifiedBy>
  <cp:revision>23</cp:revision>
  <cp:lastPrinted>2024-09-16T06:24:21Z</cp:lastPrinted>
  <dcterms:created xsi:type="dcterms:W3CDTF">2021-07-28T12:25:07Z</dcterms:created>
  <dcterms:modified xsi:type="dcterms:W3CDTF">2024-12-27T11:55:44Z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0x01010040C572416EE8BD429534CD66E0493309</vt:lpwstr>
  </property>
  <property fmtid="{D5CDD505-2E9C-101B-9397-08002B2CF9AE}" pid="3" name="MediaServiceImageTags">
    <vt:lpwstr/>
  </property>
</Properties>
</file>